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handoutMasterIdLst>
    <p:handoutMasterId r:id="rId22"/>
  </p:handoutMasterIdLst>
  <p:sldIdLst>
    <p:sldId id="320" r:id="rId5"/>
    <p:sldId id="337" r:id="rId6"/>
    <p:sldId id="338" r:id="rId7"/>
    <p:sldId id="321" r:id="rId8"/>
    <p:sldId id="341" r:id="rId9"/>
    <p:sldId id="326" r:id="rId10"/>
    <p:sldId id="327" r:id="rId11"/>
    <p:sldId id="328" r:id="rId12"/>
    <p:sldId id="329" r:id="rId13"/>
    <p:sldId id="330" r:id="rId14"/>
    <p:sldId id="331" r:id="rId15"/>
    <p:sldId id="332" r:id="rId16"/>
    <p:sldId id="333" r:id="rId17"/>
    <p:sldId id="336" r:id="rId18"/>
    <p:sldId id="339" r:id="rId19"/>
    <p:sldId id="340"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DAFC01-9DF8-61CB-0B32-2C4D6E561024}" name="Joseph, Alvin" initials="JA" userId="S::alvin.joseph@guerbet.com::6b5760b1-52a7-463a-921c-f3c05f63a24e" providerId="AD"/>
  <p188:author id="{86EF751A-98F6-9BF7-AFCE-CCC972DAEA63}" name="Kakkar, Piyush" initials="PK" userId="S::piyush.kakkar@syneoshealth.com::533e8c8d-2b37-443b-8d6b-f8fe8f3ef9b0" providerId="AD"/>
  <p188:author id="{15E88629-D353-082E-C1B7-C4A929D00BB5}" name="Patel, Binta" initials="PB" userId="S::binta.patel@guerbet.com::6aba8b38-2950-4289-9f7c-0e8bf141e62c" providerId="AD"/>
  <p188:author id="{8A07372E-D4ED-1FE9-558B-239B4DE9F4E2}" name="Jain, Alpa" initials="JA" userId="S::alpa.jain@guerbet.com::323daccf-5837-4e1b-bd1a-9e4963b770a3" providerId="AD"/>
  <p188:author id="{8443ED59-20C7-4FDF-8DCA-8A14D1AA1C8C}" name="Microsoft Office User" initials="MOU" userId="Microsoft Office User" providerId="None"/>
  <p188:author id="{55E4686C-245C-A669-6C88-E32AAE58286D}" name="Cash, Hannah" initials="HC" userId="S::hannah.cash@syneoshealth.com::c9aae322-ee44-433e-9b7f-b035bffc1b82" providerId="AD"/>
  <p188:author id="{13587885-0008-EC89-5899-5B59B93031AB}" name="Brad Welsh" initials="BW" userId="S::bwelsh_kendallpc.com#ext#@guerbet.onmicrosoft.com::e6b19b16-3edd-4526-a8a3-bdb36725c6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216"/>
    <a:srgbClr val="A65397"/>
    <a:srgbClr val="CE5574"/>
    <a:srgbClr val="1B2134"/>
    <a:srgbClr val="6A36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28"/>
    <p:restoredTop sz="94589"/>
  </p:normalViewPr>
  <p:slideViewPr>
    <p:cSldViewPr snapToGrid="0">
      <p:cViewPr varScale="1">
        <p:scale>
          <a:sx n="117" d="100"/>
          <a:sy n="117" d="100"/>
        </p:scale>
        <p:origin x="17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5D64727-C5A6-EEB0-8352-39A19DE9F3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3DAA291-EA29-8920-A4EE-EBADDFBF4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A257F-0C8E-4CCD-BB3A-4EB1C570FB8E}" type="datetimeFigureOut">
              <a:rPr lang="fr-FR" smtClean="0"/>
              <a:t>07/07/2026</a:t>
            </a:fld>
            <a:endParaRPr lang="fr-FR"/>
          </a:p>
        </p:txBody>
      </p:sp>
      <p:sp>
        <p:nvSpPr>
          <p:cNvPr id="4" name="Espace réservé du pied de page 3">
            <a:extLst>
              <a:ext uri="{FF2B5EF4-FFF2-40B4-BE49-F238E27FC236}">
                <a16:creationId xmlns:a16="http://schemas.microsoft.com/office/drawing/2014/main" id="{FB932513-88E0-2358-5671-10B52BCB36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BB4115-4D84-DE6F-AE0C-4BD1A0ED41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9A7D4-0704-4081-A3DE-555BF3FEF85C}" type="slidenum">
              <a:rPr lang="fr-FR" smtClean="0"/>
              <a:t>‹#›</a:t>
            </a:fld>
            <a:endParaRPr lang="fr-FR"/>
          </a:p>
        </p:txBody>
      </p:sp>
    </p:spTree>
    <p:extLst>
      <p:ext uri="{BB962C8B-B14F-4D97-AF65-F5344CB8AC3E}">
        <p14:creationId xmlns:p14="http://schemas.microsoft.com/office/powerpoint/2010/main" val="411882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6FE8F-659C-45DB-9EA2-64AFF9C7655D}" type="datetimeFigureOut">
              <a:rPr lang="fr-FR" smtClean="0"/>
              <a:t>07/07/2026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526E8-698C-4F22-8595-C4FE5E071997}" type="slidenum">
              <a:rPr lang="fr-FR" smtClean="0"/>
              <a:t>‹#›</a:t>
            </a:fld>
            <a:endParaRPr lang="fr-FR"/>
          </a:p>
        </p:txBody>
      </p:sp>
    </p:spTree>
    <p:extLst>
      <p:ext uri="{BB962C8B-B14F-4D97-AF65-F5344CB8AC3E}">
        <p14:creationId xmlns:p14="http://schemas.microsoft.com/office/powerpoint/2010/main" val="210647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5.svg"/><Relationship Id="rId1" Type="http://schemas.openxmlformats.org/officeDocument/2006/relationships/slideMaster" Target="../slideMasters/slideMaster1.xml"/><Relationship Id="rId5" Type="http://schemas.openxmlformats.org/officeDocument/2006/relationships/slide" Target="../slides/slide2.xml"/><Relationship Id="rId4" Type="http://schemas.openxmlformats.org/officeDocument/2006/relationships/image" Target="../media/image1.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4F6C1A4-E784-8EB3-8780-700CB2C69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0668"/>
          </a:xfrm>
          <a:prstGeom prst="rect">
            <a:avLst/>
          </a:prstGeom>
        </p:spPr>
      </p:pic>
      <p:pic>
        <p:nvPicPr>
          <p:cNvPr id="15" name="Image 14" descr="Une image contenant Police, Graphique, texte, graphisme&#10;&#10;Le contenu généré par l’IA peut être incorrect.">
            <a:extLst>
              <a:ext uri="{FF2B5EF4-FFF2-40B4-BE49-F238E27FC236}">
                <a16:creationId xmlns:a16="http://schemas.microsoft.com/office/drawing/2014/main" id="{F1953640-D28B-04CC-A59C-A0197A264B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9043" y="1017011"/>
            <a:ext cx="1774172" cy="287914"/>
          </a:xfrm>
          <a:prstGeom prst="rect">
            <a:avLst/>
          </a:prstGeom>
        </p:spPr>
      </p:pic>
      <p:sp>
        <p:nvSpPr>
          <p:cNvPr id="18" name="Titre 17">
            <a:extLst>
              <a:ext uri="{FF2B5EF4-FFF2-40B4-BE49-F238E27FC236}">
                <a16:creationId xmlns:a16="http://schemas.microsoft.com/office/drawing/2014/main" id="{69F3302E-574B-0239-145C-1E54E20AFD42}"/>
              </a:ext>
            </a:extLst>
          </p:cNvPr>
          <p:cNvSpPr>
            <a:spLocks noGrp="1"/>
          </p:cNvSpPr>
          <p:nvPr>
            <p:ph type="title"/>
          </p:nvPr>
        </p:nvSpPr>
        <p:spPr>
          <a:xfrm>
            <a:off x="495935" y="1575777"/>
            <a:ext cx="5949570" cy="1413016"/>
          </a:xfrm>
        </p:spPr>
        <p:txBody>
          <a:bodyPr/>
          <a:lstStyle>
            <a:lvl1pPr>
              <a:lnSpc>
                <a:spcPct val="75000"/>
              </a:lnSpc>
              <a:defRPr sz="5600" cap="all" baseline="0"/>
            </a:lvl1pPr>
          </a:lstStyle>
          <a:p>
            <a:r>
              <a:rPr lang="fr-FR"/>
              <a:t>Modifiez le style du titre</a:t>
            </a:r>
          </a:p>
        </p:txBody>
      </p:sp>
      <p:sp>
        <p:nvSpPr>
          <p:cNvPr id="20" name="Espace réservé du texte 2">
            <a:extLst>
              <a:ext uri="{FF2B5EF4-FFF2-40B4-BE49-F238E27FC236}">
                <a16:creationId xmlns:a16="http://schemas.microsoft.com/office/drawing/2014/main" id="{0B9F01B8-3C5C-BAC1-95B6-1A9151681082}"/>
              </a:ext>
            </a:extLst>
          </p:cNvPr>
          <p:cNvSpPr>
            <a:spLocks noGrp="1"/>
          </p:cNvSpPr>
          <p:nvPr>
            <p:ph type="body" idx="1"/>
          </p:nvPr>
        </p:nvSpPr>
        <p:spPr>
          <a:xfrm>
            <a:off x="495935" y="3292106"/>
            <a:ext cx="5552123" cy="341632"/>
          </a:xfrm>
        </p:spPr>
        <p:txBody>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pic>
        <p:nvPicPr>
          <p:cNvPr id="9" name="Graphique 8">
            <a:extLst>
              <a:ext uri="{FF2B5EF4-FFF2-40B4-BE49-F238E27FC236}">
                <a16:creationId xmlns:a16="http://schemas.microsoft.com/office/drawing/2014/main" id="{F05EAFFE-942B-A0C4-CED8-3155E5E97C2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82930" y="4235034"/>
            <a:ext cx="2622358" cy="931326"/>
          </a:xfrm>
          <a:prstGeom prst="rect">
            <a:avLst/>
          </a:prstGeom>
        </p:spPr>
      </p:pic>
    </p:spTree>
    <p:extLst>
      <p:ext uri="{BB962C8B-B14F-4D97-AF65-F5344CB8AC3E}">
        <p14:creationId xmlns:p14="http://schemas.microsoft.com/office/powerpoint/2010/main" val="1796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644AC-551A-6902-B34E-15755DC79562}"/>
              </a:ext>
            </a:extLst>
          </p:cNvPr>
          <p:cNvSpPr/>
          <p:nvPr userDrawn="1"/>
        </p:nvSpPr>
        <p:spPr>
          <a:xfrm>
            <a:off x="192000" y="189000"/>
            <a:ext cx="11808000" cy="6480000"/>
          </a:xfrm>
          <a:prstGeom prst="rect">
            <a:avLst/>
          </a:prstGeom>
          <a:gradFill flip="none" rotWithShape="1">
            <a:gsLst>
              <a:gs pos="0">
                <a:srgbClr val="0D0E20"/>
              </a:gs>
              <a:gs pos="100000">
                <a:srgbClr val="012F5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26F7D5C-A11F-149F-DD53-8A3B29A67353}"/>
              </a:ext>
            </a:extLst>
          </p:cNvPr>
          <p:cNvSpPr/>
          <p:nvPr userDrawn="1"/>
        </p:nvSpPr>
        <p:spPr>
          <a:xfrm>
            <a:off x="10881359" y="358655"/>
            <a:ext cx="954405" cy="91440"/>
          </a:xfrm>
          <a:prstGeom prst="rect">
            <a:avLst/>
          </a:prstGeom>
          <a:gradFill>
            <a:gsLst>
              <a:gs pos="5000">
                <a:schemeClr val="accent2"/>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741575C-90E5-54F6-0751-8CF1BB01B23A}"/>
              </a:ext>
            </a:extLst>
          </p:cNvPr>
          <p:cNvPicPr>
            <a:picLocks noChangeAspect="1"/>
          </p:cNvPicPr>
          <p:nvPr userDrawn="1"/>
        </p:nvPicPr>
        <p:blipFill>
          <a:blip>
            <a:extLst>
              <a:ext uri="{96DAC541-7B7A-43D3-8B79-37D633B846F1}">
                <asvg:svgBlip xmlns:asvg="http://schemas.microsoft.com/office/drawing/2016/SVG/main" r:embed="rId2"/>
              </a:ext>
            </a:extLst>
          </a:blip>
          <a:srcRect b="31900"/>
          <a:stretch>
            <a:fillRect/>
          </a:stretch>
        </p:blipFill>
        <p:spPr>
          <a:xfrm>
            <a:off x="9326880" y="5029200"/>
            <a:ext cx="2407920" cy="1639800"/>
          </a:xfrm>
          <a:prstGeom prst="rect">
            <a:avLst/>
          </a:prstGeom>
        </p:spPr>
      </p:pic>
      <p:pic>
        <p:nvPicPr>
          <p:cNvPr id="8" name="Graphique 7">
            <a:hlinkClick r:id="rId3" action="ppaction://hlinksldjump"/>
            <a:extLst>
              <a:ext uri="{FF2B5EF4-FFF2-40B4-BE49-F238E27FC236}">
                <a16:creationId xmlns:a16="http://schemas.microsoft.com/office/drawing/2014/main" id="{936164A2-DBE1-2E9A-44DE-7D911D12AFE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280813" y="6202275"/>
            <a:ext cx="466725" cy="466725"/>
          </a:xfrm>
          <a:prstGeom prst="rect">
            <a:avLst/>
          </a:prstGeom>
        </p:spPr>
      </p:pic>
      <p:sp>
        <p:nvSpPr>
          <p:cNvPr id="9" name="ZoneTexte 8">
            <a:hlinkClick r:id="rId5" action="ppaction://hlinksldjump"/>
            <a:extLst>
              <a:ext uri="{FF2B5EF4-FFF2-40B4-BE49-F238E27FC236}">
                <a16:creationId xmlns:a16="http://schemas.microsoft.com/office/drawing/2014/main" id="{ACE97339-30C3-FD2C-58CA-A331C009020B}"/>
              </a:ext>
            </a:extLst>
          </p:cNvPr>
          <p:cNvSpPr txBox="1"/>
          <p:nvPr userDrawn="1"/>
        </p:nvSpPr>
        <p:spPr>
          <a:xfrm>
            <a:off x="10443188" y="6201000"/>
            <a:ext cx="468000" cy="468000"/>
          </a:xfrm>
          <a:prstGeom prst="rect">
            <a:avLst/>
          </a:prstGeom>
          <a:solidFill>
            <a:srgbClr val="6A36C7"/>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spTree>
    <p:extLst>
      <p:ext uri="{BB962C8B-B14F-4D97-AF65-F5344CB8AC3E}">
        <p14:creationId xmlns:p14="http://schemas.microsoft.com/office/powerpoint/2010/main" val="394113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6F7D5C-A11F-149F-DD53-8A3B29A67353}"/>
              </a:ext>
            </a:extLst>
          </p:cNvPr>
          <p:cNvSpPr/>
          <p:nvPr userDrawn="1"/>
        </p:nvSpPr>
        <p:spPr>
          <a:xfrm>
            <a:off x="10881359" y="358655"/>
            <a:ext cx="954405" cy="91440"/>
          </a:xfrm>
          <a:prstGeom prst="rect">
            <a:avLst/>
          </a:prstGeom>
          <a:gradFill>
            <a:gsLst>
              <a:gs pos="5000">
                <a:schemeClr val="accent2"/>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élément multimédia 5">
            <a:extLst>
              <a:ext uri="{FF2B5EF4-FFF2-40B4-BE49-F238E27FC236}">
                <a16:creationId xmlns:a16="http://schemas.microsoft.com/office/drawing/2014/main" id="{3461DE25-2984-EFB5-F9D4-96CCD4575A5B}"/>
              </a:ext>
            </a:extLst>
          </p:cNvPr>
          <p:cNvSpPr>
            <a:spLocks noGrp="1" noChangeAspect="1"/>
          </p:cNvSpPr>
          <p:nvPr>
            <p:ph type="media" sz="quarter" idx="11"/>
          </p:nvPr>
        </p:nvSpPr>
        <p:spPr>
          <a:xfrm>
            <a:off x="1295727" y="532892"/>
            <a:ext cx="9600546" cy="5400307"/>
          </a:xfrm>
          <a:pattFill prst="pct20">
            <a:fgClr>
              <a:schemeClr val="accent1"/>
            </a:fgClr>
            <a:bgClr>
              <a:schemeClr val="bg1"/>
            </a:bgClr>
          </a:pattFill>
        </p:spPr>
        <p:txBody>
          <a:bodyPr>
            <a:noAutofit/>
          </a:bodyPr>
          <a:lstStyle/>
          <a:p>
            <a:endParaRPr lang="fr-FR"/>
          </a:p>
        </p:txBody>
      </p:sp>
    </p:spTree>
    <p:extLst>
      <p:ext uri="{BB962C8B-B14F-4D97-AF65-F5344CB8AC3E}">
        <p14:creationId xmlns:p14="http://schemas.microsoft.com/office/powerpoint/2010/main" val="94548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Espace réservé de l'élément multimédia 5">
            <a:extLst>
              <a:ext uri="{FF2B5EF4-FFF2-40B4-BE49-F238E27FC236}">
                <a16:creationId xmlns:a16="http://schemas.microsoft.com/office/drawing/2014/main" id="{E1F9B1D7-8512-94B8-5714-0C46189F4C61}"/>
              </a:ext>
            </a:extLst>
          </p:cNvPr>
          <p:cNvSpPr>
            <a:spLocks noGrp="1" noChangeAspect="1"/>
          </p:cNvSpPr>
          <p:nvPr>
            <p:ph type="media" sz="quarter" idx="11"/>
          </p:nvPr>
        </p:nvSpPr>
        <p:spPr>
          <a:xfrm>
            <a:off x="7856393" y="637350"/>
            <a:ext cx="3960000" cy="2227500"/>
          </a:xfrm>
          <a:pattFill prst="pct20">
            <a:fgClr>
              <a:schemeClr val="accent1"/>
            </a:fgClr>
            <a:bgClr>
              <a:schemeClr val="bg1"/>
            </a:bgClr>
          </a:pattFill>
        </p:spPr>
        <p:txBody>
          <a:bodyPr>
            <a:noAutofit/>
          </a:bodyPr>
          <a:lstStyle/>
          <a:p>
            <a:endParaRPr lang="fr-FR"/>
          </a:p>
        </p:txBody>
      </p:sp>
      <p:sp>
        <p:nvSpPr>
          <p:cNvPr id="3" name="Espace réservé du contenu 2">
            <a:extLst>
              <a:ext uri="{FF2B5EF4-FFF2-40B4-BE49-F238E27FC236}">
                <a16:creationId xmlns:a16="http://schemas.microsoft.com/office/drawing/2014/main" id="{6EEEF2FA-1BE8-D541-066C-1EF9E3829E26}"/>
              </a:ext>
            </a:extLst>
          </p:cNvPr>
          <p:cNvSpPr>
            <a:spLocks noGrp="1"/>
          </p:cNvSpPr>
          <p:nvPr>
            <p:ph idx="1"/>
          </p:nvPr>
        </p:nvSpPr>
        <p:spPr>
          <a:xfrm>
            <a:off x="1080001" y="1563900"/>
            <a:ext cx="2808000" cy="141019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a:extLst>
              <a:ext uri="{FF2B5EF4-FFF2-40B4-BE49-F238E27FC236}">
                <a16:creationId xmlns:a16="http://schemas.microsoft.com/office/drawing/2014/main" id="{5032CAF3-D76C-0E6A-2F5E-3982CEAD9AB4}"/>
              </a:ext>
            </a:extLst>
          </p:cNvPr>
          <p:cNvSpPr>
            <a:spLocks noGrp="1"/>
          </p:cNvSpPr>
          <p:nvPr>
            <p:ph idx="10"/>
          </p:nvPr>
        </p:nvSpPr>
        <p:spPr>
          <a:xfrm>
            <a:off x="4428000" y="1563900"/>
            <a:ext cx="2808000" cy="141019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6702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6" name="Espace réservé de l'élément multimédia 5">
            <a:extLst>
              <a:ext uri="{FF2B5EF4-FFF2-40B4-BE49-F238E27FC236}">
                <a16:creationId xmlns:a16="http://schemas.microsoft.com/office/drawing/2014/main" id="{EC653AAA-4229-6507-F7F6-428620CE1500}"/>
              </a:ext>
            </a:extLst>
          </p:cNvPr>
          <p:cNvSpPr>
            <a:spLocks noGrp="1" noChangeAspect="1"/>
          </p:cNvSpPr>
          <p:nvPr>
            <p:ph type="media" sz="quarter" idx="10"/>
          </p:nvPr>
        </p:nvSpPr>
        <p:spPr>
          <a:xfrm>
            <a:off x="8975724" y="307974"/>
            <a:ext cx="2880000" cy="1620000"/>
          </a:xfrm>
          <a:pattFill prst="pct20">
            <a:fgClr>
              <a:schemeClr val="accent1"/>
            </a:fgClr>
            <a:bgClr>
              <a:schemeClr val="bg1"/>
            </a:bgClr>
          </a:pattFill>
        </p:spPr>
        <p:txBody>
          <a:bodyPr>
            <a:noAutofit/>
          </a:bodyPr>
          <a:lstStyle/>
          <a:p>
            <a:endParaRPr lang="fr-FR"/>
          </a:p>
        </p:txBody>
      </p:sp>
      <p:sp>
        <p:nvSpPr>
          <p:cNvPr id="2" name="Titre 1">
            <a:extLst>
              <a:ext uri="{FF2B5EF4-FFF2-40B4-BE49-F238E27FC236}">
                <a16:creationId xmlns:a16="http://schemas.microsoft.com/office/drawing/2014/main" id="{0E266E30-1B69-71D9-E2DB-09B42F7523D4}"/>
              </a:ext>
            </a:extLst>
          </p:cNvPr>
          <p:cNvSpPr>
            <a:spLocks noGrp="1"/>
          </p:cNvSpPr>
          <p:nvPr>
            <p:ph type="title"/>
          </p:nvPr>
        </p:nvSpPr>
        <p:spPr>
          <a:xfrm>
            <a:off x="1080000" y="1539355"/>
            <a:ext cx="6194859" cy="480131"/>
          </a:xfrm>
        </p:spPr>
        <p:txBody>
          <a:bodyPr anchor="b"/>
          <a:lstStyle>
            <a:lvl1pPr>
              <a:defRPr sz="2800" b="1">
                <a:solidFill>
                  <a:schemeClr val="accent2"/>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6EEEF2FA-1BE8-D541-066C-1EF9E3829E26}"/>
              </a:ext>
            </a:extLst>
          </p:cNvPr>
          <p:cNvSpPr>
            <a:spLocks noGrp="1"/>
          </p:cNvSpPr>
          <p:nvPr>
            <p:ph idx="1"/>
          </p:nvPr>
        </p:nvSpPr>
        <p:spPr>
          <a:xfrm>
            <a:off x="1080000" y="2200170"/>
            <a:ext cx="6194859" cy="1279196"/>
          </a:xfrm>
        </p:spPr>
        <p:txBody>
          <a:bodyPr/>
          <a:lstStyle>
            <a:lvl1pPr>
              <a:defRPr b="0">
                <a:solidFill>
                  <a:schemeClr val="bg1"/>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ZoneTexte 8">
            <a:extLst>
              <a:ext uri="{FF2B5EF4-FFF2-40B4-BE49-F238E27FC236}">
                <a16:creationId xmlns:a16="http://schemas.microsoft.com/office/drawing/2014/main" id="{933DFF04-86F7-5B1C-9325-D6BFA590D383}"/>
              </a:ext>
            </a:extLst>
          </p:cNvPr>
          <p:cNvSpPr txBox="1"/>
          <p:nvPr userDrawn="1"/>
        </p:nvSpPr>
        <p:spPr>
          <a:xfrm>
            <a:off x="192405" y="6180856"/>
            <a:ext cx="1179676" cy="485902"/>
          </a:xfrm>
          <a:prstGeom prst="rect">
            <a:avLst/>
          </a:prstGeom>
          <a:noFill/>
        </p:spPr>
        <p:txBody>
          <a:bodyPr wrap="square" anchor="b">
            <a:spAutoFit/>
          </a:bodyPr>
          <a:lstStyle/>
          <a:p>
            <a:pPr>
              <a:lnSpc>
                <a:spcPct val="85000"/>
              </a:lnSpc>
            </a:pP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Images </a:t>
            </a:r>
            <a:b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b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provided by</a:t>
            </a:r>
            <a:b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b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Dr. Azam Eghbal. </a:t>
            </a:r>
          </a:p>
        </p:txBody>
      </p:sp>
    </p:spTree>
    <p:extLst>
      <p:ext uri="{BB962C8B-B14F-4D97-AF65-F5344CB8AC3E}">
        <p14:creationId xmlns:p14="http://schemas.microsoft.com/office/powerpoint/2010/main" val="397353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266E30-1B69-71D9-E2DB-09B42F7523D4}"/>
              </a:ext>
            </a:extLst>
          </p:cNvPr>
          <p:cNvSpPr>
            <a:spLocks noGrp="1"/>
          </p:cNvSpPr>
          <p:nvPr>
            <p:ph type="title"/>
          </p:nvPr>
        </p:nvSpPr>
        <p:spPr>
          <a:xfrm>
            <a:off x="1080000" y="1152000"/>
            <a:ext cx="7842124" cy="480131"/>
          </a:xfrm>
        </p:spPr>
        <p:txBody>
          <a:bodyPr anchor="t"/>
          <a:lstStyle>
            <a:lvl1pPr>
              <a:defRPr sz="2800" b="1">
                <a:solidFill>
                  <a:schemeClr val="accent2"/>
                </a:solidFill>
              </a:defRPr>
            </a:lvl1pPr>
          </a:lstStyle>
          <a:p>
            <a:r>
              <a:rPr lang="fr-FR"/>
              <a:t>Modifiez le style du titre</a:t>
            </a:r>
          </a:p>
        </p:txBody>
      </p:sp>
      <p:sp>
        <p:nvSpPr>
          <p:cNvPr id="3" name="Espace réservé de l'élément multimédia 5">
            <a:extLst>
              <a:ext uri="{FF2B5EF4-FFF2-40B4-BE49-F238E27FC236}">
                <a16:creationId xmlns:a16="http://schemas.microsoft.com/office/drawing/2014/main" id="{4FAE1CC5-7252-2E3F-5C27-B3649586B184}"/>
              </a:ext>
            </a:extLst>
          </p:cNvPr>
          <p:cNvSpPr>
            <a:spLocks noGrp="1" noChangeAspect="1"/>
          </p:cNvSpPr>
          <p:nvPr>
            <p:ph type="media" sz="quarter" idx="10"/>
          </p:nvPr>
        </p:nvSpPr>
        <p:spPr>
          <a:xfrm>
            <a:off x="8975724" y="307974"/>
            <a:ext cx="2880000" cy="1620000"/>
          </a:xfrm>
          <a:pattFill prst="pct20">
            <a:fgClr>
              <a:schemeClr val="accent1"/>
            </a:fgClr>
            <a:bgClr>
              <a:schemeClr val="bg1"/>
            </a:bgClr>
          </a:pattFill>
        </p:spPr>
        <p:txBody>
          <a:bodyPr>
            <a:noAutofit/>
          </a:bodyPr>
          <a:lstStyle/>
          <a:p>
            <a:endParaRPr lang="fr-FR"/>
          </a:p>
        </p:txBody>
      </p:sp>
      <p:sp>
        <p:nvSpPr>
          <p:cNvPr id="4" name="ZoneTexte 3">
            <a:extLst>
              <a:ext uri="{FF2B5EF4-FFF2-40B4-BE49-F238E27FC236}">
                <a16:creationId xmlns:a16="http://schemas.microsoft.com/office/drawing/2014/main" id="{CDD55F7C-F674-F59D-E882-CA1916C1D64E}"/>
              </a:ext>
            </a:extLst>
          </p:cNvPr>
          <p:cNvSpPr txBox="1"/>
          <p:nvPr userDrawn="1"/>
        </p:nvSpPr>
        <p:spPr>
          <a:xfrm>
            <a:off x="192405" y="6180856"/>
            <a:ext cx="1179676" cy="485902"/>
          </a:xfrm>
          <a:prstGeom prst="rect">
            <a:avLst/>
          </a:prstGeom>
          <a:noFill/>
        </p:spPr>
        <p:txBody>
          <a:bodyPr wrap="square" anchor="b">
            <a:spAutoFit/>
          </a:bodyPr>
          <a:lstStyle/>
          <a:p>
            <a:pPr>
              <a:lnSpc>
                <a:spcPct val="85000"/>
              </a:lnSpc>
            </a:pP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Images </a:t>
            </a:r>
            <a:b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b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provided by</a:t>
            </a:r>
            <a:b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br>
            <a:r>
              <a:rPr lang="en-US" sz="1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Dr. Azam Eghbal. </a:t>
            </a:r>
          </a:p>
        </p:txBody>
      </p:sp>
    </p:spTree>
    <p:extLst>
      <p:ext uri="{BB962C8B-B14F-4D97-AF65-F5344CB8AC3E}">
        <p14:creationId xmlns:p14="http://schemas.microsoft.com/office/powerpoint/2010/main" val="3268338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EEEF2FA-1BE8-D541-066C-1EF9E3829E26}"/>
              </a:ext>
            </a:extLst>
          </p:cNvPr>
          <p:cNvSpPr>
            <a:spLocks noGrp="1"/>
          </p:cNvSpPr>
          <p:nvPr>
            <p:ph idx="1"/>
          </p:nvPr>
        </p:nvSpPr>
        <p:spPr>
          <a:xfrm>
            <a:off x="1107464" y="1019292"/>
            <a:ext cx="6657307" cy="1668405"/>
          </a:xfrm>
        </p:spPr>
        <p:txBody>
          <a:bodyPr/>
          <a:lstStyle>
            <a:lvl1pPr>
              <a:defRPr sz="2000"/>
            </a:lvl1pPr>
            <a:lvl2pPr marL="180000" indent="-180000">
              <a:spcBef>
                <a:spcPts val="1800"/>
              </a:spcBef>
              <a:defRPr sz="18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231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EEEF2FA-1BE8-D541-066C-1EF9E3829E26}"/>
              </a:ext>
            </a:extLst>
          </p:cNvPr>
          <p:cNvSpPr>
            <a:spLocks noGrp="1"/>
          </p:cNvSpPr>
          <p:nvPr>
            <p:ph idx="1"/>
          </p:nvPr>
        </p:nvSpPr>
        <p:spPr>
          <a:xfrm>
            <a:off x="586626" y="1260000"/>
            <a:ext cx="11376773" cy="1161087"/>
          </a:xfrm>
        </p:spPr>
        <p:txBody>
          <a:bodyPr/>
          <a:lstStyle>
            <a:lvl1pPr>
              <a:lnSpc>
                <a:spcPct val="85000"/>
              </a:lnSpc>
              <a:spcBef>
                <a:spcPts val="1200"/>
              </a:spcBef>
              <a:defRPr sz="1600"/>
            </a:lvl1pPr>
            <a:lvl2pPr marL="144000" indent="-144000">
              <a:lnSpc>
                <a:spcPct val="85000"/>
              </a:lnSpc>
              <a:spcBef>
                <a:spcPts val="500"/>
              </a:spcBef>
              <a:defRPr sz="1200"/>
            </a:lvl2pPr>
            <a:lvl3pPr>
              <a:lnSpc>
                <a:spcPct val="85000"/>
              </a:lnSpc>
              <a:defRPr sz="1200"/>
            </a:lvl3pPr>
            <a:lvl4pPr>
              <a:lnSpc>
                <a:spcPct val="85000"/>
              </a:lnSpc>
              <a:defRPr sz="1100"/>
            </a:lvl4pPr>
            <a:lvl5pPr>
              <a:lnSpc>
                <a:spcPct val="85000"/>
              </a:lnSpc>
              <a:defRPr sz="11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a:extLst>
              <a:ext uri="{FF2B5EF4-FFF2-40B4-BE49-F238E27FC236}">
                <a16:creationId xmlns:a16="http://schemas.microsoft.com/office/drawing/2014/main" id="{249222C9-A031-9CEA-72F4-883BA6B02EFB}"/>
              </a:ext>
            </a:extLst>
          </p:cNvPr>
          <p:cNvSpPr>
            <a:spLocks noGrp="1"/>
          </p:cNvSpPr>
          <p:nvPr>
            <p:ph type="title"/>
          </p:nvPr>
        </p:nvSpPr>
        <p:spPr>
          <a:xfrm>
            <a:off x="371474" y="506484"/>
            <a:ext cx="10517506" cy="397032"/>
          </a:xfrm>
        </p:spPr>
        <p:txBody>
          <a:bodyPr/>
          <a:lstStyle/>
          <a:p>
            <a:r>
              <a:rPr lang="fr-FR"/>
              <a:t>Modifiez le style du titre</a:t>
            </a:r>
          </a:p>
        </p:txBody>
      </p:sp>
    </p:spTree>
    <p:extLst>
      <p:ext uri="{BB962C8B-B14F-4D97-AF65-F5344CB8AC3E}">
        <p14:creationId xmlns:p14="http://schemas.microsoft.com/office/powerpoint/2010/main" val="369497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FF3B17A-91E5-F376-1436-403B62EC733D}"/>
              </a:ext>
            </a:extLst>
          </p:cNvPr>
          <p:cNvGrpSpPr/>
          <p:nvPr userDrawn="1"/>
        </p:nvGrpSpPr>
        <p:grpSpPr>
          <a:xfrm>
            <a:off x="8481352" y="6201000"/>
            <a:ext cx="2173725" cy="468000"/>
            <a:chOff x="8481352" y="6201000"/>
            <a:chExt cx="2173725" cy="468000"/>
          </a:xfrm>
        </p:grpSpPr>
        <p:sp>
          <p:nvSpPr>
            <p:cNvPr id="5" name="ZoneTexte 4">
              <a:hlinkClick r:id="rId2" action="ppaction://hlinksldjump"/>
              <a:extLst>
                <a:ext uri="{FF2B5EF4-FFF2-40B4-BE49-F238E27FC236}">
                  <a16:creationId xmlns:a16="http://schemas.microsoft.com/office/drawing/2014/main" id="{D5F7B73D-A2D7-A1F6-A2F2-93ECEA32ED1A}"/>
                </a:ext>
              </a:extLst>
            </p:cNvPr>
            <p:cNvSpPr txBox="1"/>
            <p:nvPr/>
          </p:nvSpPr>
          <p:spPr>
            <a:xfrm>
              <a:off x="8483038"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ELUCIREM™</a:t>
              </a:r>
            </a:p>
          </p:txBody>
        </p:sp>
        <p:cxnSp>
          <p:nvCxnSpPr>
            <p:cNvPr id="7" name="Connecteur droit 6">
              <a:extLst>
                <a:ext uri="{FF2B5EF4-FFF2-40B4-BE49-F238E27FC236}">
                  <a16:creationId xmlns:a16="http://schemas.microsoft.com/office/drawing/2014/main" id="{4207B365-CD0F-126A-9D7E-992085B9743C}"/>
                </a:ext>
              </a:extLst>
            </p:cNvPr>
            <p:cNvCxnSpPr>
              <a:cxnSpLocks/>
            </p:cNvCxnSpPr>
            <p:nvPr/>
          </p:nvCxnSpPr>
          <p:spPr>
            <a:xfrm>
              <a:off x="8481352"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F0BA234C-9BFE-6059-F785-EA9C7FA66697}"/>
                </a:ext>
              </a:extLst>
            </p:cNvPr>
            <p:cNvCxnSpPr>
              <a:cxnSpLocks/>
            </p:cNvCxnSpPr>
            <p:nvPr/>
          </p:nvCxnSpPr>
          <p:spPr>
            <a:xfrm>
              <a:off x="10655077"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1572F90-7FC0-7792-924F-2D97C529C8A9}"/>
              </a:ext>
            </a:extLst>
          </p:cNvPr>
          <p:cNvSpPr/>
          <p:nvPr userDrawn="1"/>
        </p:nvSpPr>
        <p:spPr>
          <a:xfrm>
            <a:off x="0" y="0"/>
            <a:ext cx="12192000" cy="6858000"/>
          </a:xfrm>
          <a:prstGeom prst="rect">
            <a:avLst/>
          </a:prstGeom>
          <a:solidFill>
            <a:srgbClr val="1B2134">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33D9250A-61D3-ED6E-A695-6E0A95BF5CD2}"/>
              </a:ext>
            </a:extLst>
          </p:cNvPr>
          <p:cNvSpPr/>
          <p:nvPr userDrawn="1"/>
        </p:nvSpPr>
        <p:spPr>
          <a:xfrm>
            <a:off x="696000" y="1125000"/>
            <a:ext cx="10800000" cy="4608000"/>
          </a:xfrm>
          <a:prstGeom prst="roundRect">
            <a:avLst>
              <a:gd name="adj" fmla="val 33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6EEEF2FA-1BE8-D541-066C-1EF9E3829E26}"/>
              </a:ext>
            </a:extLst>
          </p:cNvPr>
          <p:cNvSpPr>
            <a:spLocks noGrp="1"/>
          </p:cNvSpPr>
          <p:nvPr>
            <p:ph idx="1"/>
          </p:nvPr>
        </p:nvSpPr>
        <p:spPr>
          <a:xfrm>
            <a:off x="1183664" y="1788912"/>
            <a:ext cx="10017736" cy="1734321"/>
          </a:xfrm>
        </p:spPr>
        <p:txBody>
          <a:bodyPr/>
          <a:lstStyle>
            <a:lvl1pPr>
              <a:spcBef>
                <a:spcPts val="0"/>
              </a:spcBef>
              <a:spcAft>
                <a:spcPts val="600"/>
              </a:spcAft>
              <a:defRPr sz="2000">
                <a:solidFill>
                  <a:srgbClr val="1B2134"/>
                </a:solidFill>
              </a:defRPr>
            </a:lvl1pPr>
            <a:lvl2pPr marL="252000" indent="-252000">
              <a:spcBef>
                <a:spcPts val="1200"/>
              </a:spcBef>
              <a:buFont typeface="+mj-lt"/>
              <a:buAutoNum type="arabicPeriod"/>
              <a:defRPr sz="1800">
                <a:solidFill>
                  <a:srgbClr val="1B2134"/>
                </a:solidFill>
              </a:defRPr>
            </a:lvl2pPr>
            <a:lvl3pPr marL="449263" indent="-142875">
              <a:defRPr sz="1800">
                <a:solidFill>
                  <a:srgbClr val="1B2134"/>
                </a:solidFill>
              </a:defRPr>
            </a:lvl3pPr>
            <a:lvl4pPr marL="628650" indent="-142875">
              <a:defRPr sz="1600">
                <a:solidFill>
                  <a:srgbClr val="1B2134"/>
                </a:solidFill>
              </a:defRPr>
            </a:lvl4pPr>
            <a:lvl5pPr marL="808038" indent="-144463">
              <a:defRPr sz="1600">
                <a:solidFill>
                  <a:srgbClr val="1B2134"/>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304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svg"/><Relationship Id="rId17" Type="http://schemas.openxmlformats.org/officeDocument/2006/relationships/slide" Target="../slides/slide13.xml"/><Relationship Id="rId2" Type="http://schemas.openxmlformats.org/officeDocument/2006/relationships/slideLayout" Target="../slideLayouts/slideLayout2.xml"/><Relationship Id="rId16" Type="http://schemas.openxmlformats.org/officeDocument/2006/relationships/slide" Target="../slides/slide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1.xml"/><Relationship Id="rId5" Type="http://schemas.openxmlformats.org/officeDocument/2006/relationships/slideLayout" Target="../slideLayouts/slideLayout5.xml"/><Relationship Id="rId15" Type="http://schemas.openxmlformats.org/officeDocument/2006/relationships/slide" Target="../slides/slide6.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5A3026-89B7-BF45-DE58-02DE9B08BE68}"/>
              </a:ext>
            </a:extLst>
          </p:cNvPr>
          <p:cNvSpPr/>
          <p:nvPr userDrawn="1"/>
        </p:nvSpPr>
        <p:spPr>
          <a:xfrm>
            <a:off x="188753" y="189000"/>
            <a:ext cx="11808000" cy="6480000"/>
          </a:xfrm>
          <a:prstGeom prst="rect">
            <a:avLst/>
          </a:prstGeom>
          <a:gradFill flip="none" rotWithShape="1">
            <a:gsLst>
              <a:gs pos="0">
                <a:srgbClr val="0D0E20"/>
              </a:gs>
              <a:gs pos="100000">
                <a:srgbClr val="012F5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hlinkClick r:id="rId11" action="ppaction://hlinksldjump"/>
            <a:extLst>
              <a:ext uri="{FF2B5EF4-FFF2-40B4-BE49-F238E27FC236}">
                <a16:creationId xmlns:a16="http://schemas.microsoft.com/office/drawing/2014/main" id="{EC21D54A-69C0-0934-7AF3-CEF454F277B1}"/>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1280813" y="6202275"/>
            <a:ext cx="466725" cy="466725"/>
          </a:xfrm>
          <a:prstGeom prst="rect">
            <a:avLst/>
          </a:prstGeom>
        </p:spPr>
      </p:pic>
      <p:sp>
        <p:nvSpPr>
          <p:cNvPr id="35" name="ZoneTexte 34">
            <a:hlinkClick r:id="rId13" action="ppaction://hlinksldjump"/>
            <a:extLst>
              <a:ext uri="{FF2B5EF4-FFF2-40B4-BE49-F238E27FC236}">
                <a16:creationId xmlns:a16="http://schemas.microsoft.com/office/drawing/2014/main" id="{5573A3D4-2ED2-6F6C-7047-6DCB3609C49A}"/>
              </a:ext>
            </a:extLst>
          </p:cNvPr>
          <p:cNvSpPr txBox="1"/>
          <p:nvPr userDrawn="1"/>
        </p:nvSpPr>
        <p:spPr>
          <a:xfrm>
            <a:off x="10443188" y="6201000"/>
            <a:ext cx="468000" cy="468000"/>
          </a:xfrm>
          <a:prstGeom prst="rect">
            <a:avLst/>
          </a:prstGeom>
          <a:solidFill>
            <a:srgbClr val="6A36C7"/>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sp>
        <p:nvSpPr>
          <p:cNvPr id="11" name="ZoneTexte 10">
            <a:hlinkClick r:id="rId14" action="ppaction://hlinksldjump"/>
            <a:extLst>
              <a:ext uri="{FF2B5EF4-FFF2-40B4-BE49-F238E27FC236}">
                <a16:creationId xmlns:a16="http://schemas.microsoft.com/office/drawing/2014/main" id="{664B9E60-3883-3004-0145-962796C04062}"/>
              </a:ext>
            </a:extLst>
          </p:cNvPr>
          <p:cNvSpPr txBox="1"/>
          <p:nvPr/>
        </p:nvSpPr>
        <p:spPr>
          <a:xfrm>
            <a:off x="1747538" y="6201000"/>
            <a:ext cx="2171440" cy="468000"/>
          </a:xfrm>
          <a:prstGeom prst="rect">
            <a:avLst/>
          </a:prstGeom>
          <a:solidFill>
            <a:schemeClr val="accent1"/>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ABOUT</a:t>
            </a:r>
          </a:p>
        </p:txBody>
      </p:sp>
      <p:sp>
        <p:nvSpPr>
          <p:cNvPr id="12" name="ZoneTexte 11">
            <a:hlinkClick r:id="rId15" action="ppaction://hlinksldjump"/>
            <a:extLst>
              <a:ext uri="{FF2B5EF4-FFF2-40B4-BE49-F238E27FC236}">
                <a16:creationId xmlns:a16="http://schemas.microsoft.com/office/drawing/2014/main" id="{13430847-05EB-DF54-7A1A-8C94E8749C90}"/>
              </a:ext>
            </a:extLst>
          </p:cNvPr>
          <p:cNvSpPr txBox="1"/>
          <p:nvPr/>
        </p:nvSpPr>
        <p:spPr>
          <a:xfrm>
            <a:off x="3921313" y="6201000"/>
            <a:ext cx="2171440" cy="468000"/>
          </a:xfrm>
          <a:prstGeom prst="rect">
            <a:avLst/>
          </a:prstGeom>
          <a:solidFill>
            <a:schemeClr val="accent1"/>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1</a:t>
            </a:r>
          </a:p>
        </p:txBody>
      </p:sp>
      <p:sp>
        <p:nvSpPr>
          <p:cNvPr id="13" name="ZoneTexte 12">
            <a:hlinkClick r:id="rId16" action="ppaction://hlinksldjump"/>
            <a:extLst>
              <a:ext uri="{FF2B5EF4-FFF2-40B4-BE49-F238E27FC236}">
                <a16:creationId xmlns:a16="http://schemas.microsoft.com/office/drawing/2014/main" id="{B8C1F87A-7271-2493-B137-251AD8DF66AD}"/>
              </a:ext>
            </a:extLst>
          </p:cNvPr>
          <p:cNvSpPr txBox="1"/>
          <p:nvPr/>
        </p:nvSpPr>
        <p:spPr>
          <a:xfrm>
            <a:off x="6095089" y="6201000"/>
            <a:ext cx="2171440" cy="468000"/>
          </a:xfrm>
          <a:prstGeom prst="rect">
            <a:avLst/>
          </a:prstGeom>
          <a:solidFill>
            <a:schemeClr val="accent1"/>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2</a:t>
            </a:r>
          </a:p>
        </p:txBody>
      </p:sp>
      <p:sp>
        <p:nvSpPr>
          <p:cNvPr id="14" name="ZoneTexte 13">
            <a:hlinkClick r:id="rId17" action="ppaction://hlinksldjump"/>
            <a:extLst>
              <a:ext uri="{FF2B5EF4-FFF2-40B4-BE49-F238E27FC236}">
                <a16:creationId xmlns:a16="http://schemas.microsoft.com/office/drawing/2014/main" id="{F2946463-68EA-8DA5-71BE-C3C9D5E8AA6E}"/>
              </a:ext>
            </a:extLst>
          </p:cNvPr>
          <p:cNvSpPr txBox="1"/>
          <p:nvPr/>
        </p:nvSpPr>
        <p:spPr>
          <a:xfrm>
            <a:off x="8268864" y="6201000"/>
            <a:ext cx="2171440" cy="468000"/>
          </a:xfrm>
          <a:prstGeom prst="rect">
            <a:avLst/>
          </a:prstGeom>
          <a:solidFill>
            <a:schemeClr val="accent1"/>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Elucirem</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cxnSp>
        <p:nvCxnSpPr>
          <p:cNvPr id="6" name="Connecteur droit 5">
            <a:extLst>
              <a:ext uri="{FF2B5EF4-FFF2-40B4-BE49-F238E27FC236}">
                <a16:creationId xmlns:a16="http://schemas.microsoft.com/office/drawing/2014/main" id="{24EB9C8B-4CF7-D802-650F-AF50218E2FEF}"/>
              </a:ext>
            </a:extLst>
          </p:cNvPr>
          <p:cNvCxnSpPr>
            <a:cxnSpLocks/>
          </p:cNvCxnSpPr>
          <p:nvPr/>
        </p:nvCxnSpPr>
        <p:spPr>
          <a:xfrm>
            <a:off x="3919729"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4E43209F-4F50-1B34-425E-F90AAD274911}"/>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BE49245-DA09-DBC1-FF96-0BE8DBFEA80B}"/>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E6B59970-7B14-ADD3-3B8F-105EA434D375}"/>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CED0170D-A00B-E59D-B259-8BB76C5CFCB6}"/>
              </a:ext>
            </a:extLst>
          </p:cNvPr>
          <p:cNvCxnSpPr>
            <a:cxnSpLocks/>
          </p:cNvCxnSpPr>
          <p:nvPr userDrawn="1"/>
        </p:nvCxnSpPr>
        <p:spPr>
          <a:xfrm>
            <a:off x="174753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E9B93C19-74AA-331B-9844-40AD3EBD6DD4}"/>
              </a:ext>
            </a:extLst>
          </p:cNvPr>
          <p:cNvSpPr>
            <a:spLocks noGrp="1"/>
          </p:cNvSpPr>
          <p:nvPr userDrawn="1">
            <p:ph type="body" idx="1"/>
          </p:nvPr>
        </p:nvSpPr>
        <p:spPr>
          <a:xfrm>
            <a:off x="1080000" y="1563900"/>
            <a:ext cx="6657307" cy="1471685"/>
          </a:xfrm>
          <a:prstGeom prst="rect">
            <a:avLst/>
          </a:prstGeom>
        </p:spPr>
        <p:txBody>
          <a:bodyPr vert="horz" wrap="square" lIns="91440" tIns="45720" rIns="91440" bIns="45720" rtlCol="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0" name="Rectangle 39">
            <a:extLst>
              <a:ext uri="{FF2B5EF4-FFF2-40B4-BE49-F238E27FC236}">
                <a16:creationId xmlns:a16="http://schemas.microsoft.com/office/drawing/2014/main" id="{DBFFB43F-5F4C-78C0-2E75-F934932C0A84}"/>
              </a:ext>
            </a:extLst>
          </p:cNvPr>
          <p:cNvSpPr/>
          <p:nvPr userDrawn="1"/>
        </p:nvSpPr>
        <p:spPr>
          <a:xfrm>
            <a:off x="10881359" y="358655"/>
            <a:ext cx="954405" cy="91440"/>
          </a:xfrm>
          <a:prstGeom prst="rect">
            <a:avLst/>
          </a:prstGeom>
          <a:gradFill>
            <a:gsLst>
              <a:gs pos="5000">
                <a:schemeClr val="accent2"/>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94CF87C6-70EB-FB71-55E0-99BF879C95CB}"/>
              </a:ext>
            </a:extLst>
          </p:cNvPr>
          <p:cNvSpPr>
            <a:spLocks noGrp="1"/>
          </p:cNvSpPr>
          <p:nvPr userDrawn="1">
            <p:ph type="title"/>
          </p:nvPr>
        </p:nvSpPr>
        <p:spPr>
          <a:xfrm>
            <a:off x="371474" y="506484"/>
            <a:ext cx="9771561" cy="397032"/>
          </a:xfrm>
          <a:prstGeom prst="rect">
            <a:avLst/>
          </a:prstGeom>
        </p:spPr>
        <p:txBody>
          <a:bodyPr vert="horz" wrap="square" lIns="91440" tIns="45720" rIns="91440" bIns="45720" rtlCol="0" anchor="ctr">
            <a:spAutoFit/>
          </a:bodyPr>
          <a:lstStyle/>
          <a:p>
            <a:r>
              <a:rPr lang="fr-FR"/>
              <a:t>Modifiez le style du titre</a:t>
            </a:r>
          </a:p>
        </p:txBody>
      </p:sp>
    </p:spTree>
    <p:extLst>
      <p:ext uri="{BB962C8B-B14F-4D97-AF65-F5344CB8AC3E}">
        <p14:creationId xmlns:p14="http://schemas.microsoft.com/office/powerpoint/2010/main" val="4023577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 id="2147483679" r:id="rId4"/>
    <p:sldLayoutId id="2147483680" r:id="rId5"/>
    <p:sldLayoutId id="2147483682" r:id="rId6"/>
    <p:sldLayoutId id="2147483681" r:id="rId7"/>
    <p:sldLayoutId id="2147483698" r:id="rId8"/>
    <p:sldLayoutId id="2147483697" r:id="rId9"/>
  </p:sldLayoutIdLst>
  <p:txStyles>
    <p:titleStyle>
      <a:lvl1pPr algn="l" defTabSz="914400" rtl="0" eaLnBrk="1" latinLnBrk="0" hangingPunct="1">
        <a:lnSpc>
          <a:spcPct val="90000"/>
        </a:lnSpc>
        <a:spcBef>
          <a:spcPct val="0"/>
        </a:spcBef>
        <a:buNone/>
        <a:defRPr sz="22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500"/>
        </a:spcBef>
        <a:buFont typeface="Arial" panose="020B0604020202020204" pitchFamily="34" charset="0"/>
        <a:buNone/>
        <a:defRPr sz="2000" b="1" kern="1200">
          <a:solidFill>
            <a:schemeClr val="accent2"/>
          </a:solidFill>
          <a:latin typeface="+mn-lt"/>
          <a:ea typeface="+mn-ea"/>
          <a:cs typeface="+mn-cs"/>
        </a:defRPr>
      </a:lvl1pPr>
      <a:lvl2pPr marL="180000" indent="-180000" algn="l" defTabSz="914400" rtl="0" eaLnBrk="1" latinLnBrk="0" hangingPunct="1">
        <a:lnSpc>
          <a:spcPct val="90000"/>
        </a:lnSpc>
        <a:spcBef>
          <a:spcPts val="400"/>
        </a:spcBef>
        <a:buFont typeface="Symbol" panose="05050102010706020507" pitchFamily="18" charset="2"/>
        <a:buChar char="·"/>
        <a:defRPr sz="18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2pPr>
      <a:lvl3pPr marL="324000" indent="-1440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3pPr>
      <a:lvl4pPr marL="504000" indent="-1440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4pPr>
      <a:lvl5pPr marL="717550" indent="-144463"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14.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0.png"/><Relationship Id="rId11" Type="http://schemas.openxmlformats.org/officeDocument/2006/relationships/slide" Target="slide9.xml"/><Relationship Id="rId5" Type="http://schemas.openxmlformats.org/officeDocument/2006/relationships/image" Target="../media/image19.png"/><Relationship Id="rId10" Type="http://schemas.openxmlformats.org/officeDocument/2006/relationships/slide" Target="slide12.xml"/><Relationship Id="rId4" Type="http://schemas.openxmlformats.org/officeDocument/2006/relationships/image" Target="../media/image18.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5.xml"/><Relationship Id="rId7" Type="http://schemas.openxmlformats.org/officeDocument/2006/relationships/image" Target="../media/image6.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slide" Target="slide11.xml"/><Relationship Id="rId5" Type="http://schemas.openxmlformats.org/officeDocument/2006/relationships/image" Target="../media/image1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3.svg"/><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slide" Target="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slide" Target="slide3.xml"/><Relationship Id="rId1"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slide" Target="slide15.xml"/><Relationship Id="rId1" Type="http://schemas.openxmlformats.org/officeDocument/2006/relationships/slideLayout" Target="../slideLayouts/slideLayout8.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slide" Target="slide2.xml"/><Relationship Id="rId1" Type="http://schemas.openxmlformats.org/officeDocument/2006/relationships/slideLayout" Target="../slideLayouts/slideLayout8.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6.xml"/><Relationship Id="rId7" Type="http://schemas.openxmlformats.org/officeDocument/2006/relationships/image" Target="../media/image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6.xm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6.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7.xml"/><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slide" Target="slide9.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svg"/><Relationship Id="rId5" Type="http://schemas.openxmlformats.org/officeDocument/2006/relationships/slide" Target="slide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E5F1CBB-1159-B77C-BBB7-D7477E398B1A}"/>
              </a:ext>
            </a:extLst>
          </p:cNvPr>
          <p:cNvSpPr>
            <a:spLocks noGrp="1"/>
          </p:cNvSpPr>
          <p:nvPr>
            <p:ph type="title"/>
          </p:nvPr>
        </p:nvSpPr>
        <p:spPr>
          <a:xfrm>
            <a:off x="476250" y="1253153"/>
            <a:ext cx="5948363" cy="2059346"/>
          </a:xfrm>
        </p:spPr>
        <p:txBody>
          <a:bodyPr/>
          <a:lstStyle/>
          <a:p>
            <a:r>
              <a:rPr lang="en-US"/>
              <a:t>CLARITY ONLY</a:t>
            </a:r>
            <a:br>
              <a:rPr lang="en-US"/>
            </a:br>
            <a:r>
              <a:rPr lang="en-US"/>
              <a:t>THE </a:t>
            </a:r>
            <a:r>
              <a:rPr lang="en-US" b="1">
                <a:gradFill>
                  <a:gsLst>
                    <a:gs pos="59000">
                      <a:srgbClr val="EF8417"/>
                    </a:gs>
                    <a:gs pos="34000">
                      <a:srgbClr val="A35597"/>
                    </a:gs>
                    <a:gs pos="100000">
                      <a:srgbClr val="FECB01"/>
                    </a:gs>
                  </a:gsLst>
                  <a:lin ang="0" scaled="1"/>
                </a:gradFill>
              </a:rPr>
              <a:t>REAL WORLD</a:t>
            </a:r>
            <a:br>
              <a:rPr lang="en-US"/>
            </a:br>
            <a:r>
              <a:rPr lang="en-US"/>
              <a:t>CAN REVEAL</a:t>
            </a:r>
            <a:endParaRPr lang="fr-FR"/>
          </a:p>
        </p:txBody>
      </p:sp>
      <p:sp>
        <p:nvSpPr>
          <p:cNvPr id="7" name="Espace réservé du texte 6">
            <a:extLst>
              <a:ext uri="{FF2B5EF4-FFF2-40B4-BE49-F238E27FC236}">
                <a16:creationId xmlns:a16="http://schemas.microsoft.com/office/drawing/2014/main" id="{6BAC691C-1209-700A-FB17-8804415C51B5}"/>
              </a:ext>
            </a:extLst>
          </p:cNvPr>
          <p:cNvSpPr>
            <a:spLocks noGrp="1"/>
          </p:cNvSpPr>
          <p:nvPr>
            <p:ph type="body" idx="1"/>
          </p:nvPr>
        </p:nvSpPr>
        <p:spPr>
          <a:xfrm>
            <a:off x="543877" y="3292106"/>
            <a:ext cx="5552123" cy="684803"/>
          </a:xfrm>
        </p:spPr>
        <p:txBody>
          <a:bodyPr/>
          <a:lstStyle/>
          <a:p>
            <a:pPr>
              <a:spcBef>
                <a:spcPts val="300"/>
              </a:spcBef>
            </a:pPr>
            <a:r>
              <a:rPr lang="en-US" sz="2000"/>
              <a:t>Commented clinical cases with </a:t>
            </a:r>
          </a:p>
          <a:p>
            <a:pPr>
              <a:spcBef>
                <a:spcPts val="300"/>
              </a:spcBef>
            </a:pPr>
            <a:r>
              <a:rPr lang="en-US" sz="2000" b="1"/>
              <a:t>Doctor Azam Eghbal</a:t>
            </a:r>
          </a:p>
        </p:txBody>
      </p:sp>
      <p:sp>
        <p:nvSpPr>
          <p:cNvPr id="5" name="ZoneTexte 4">
            <a:hlinkClick r:id="rId2" action="ppaction://hlinksldjump"/>
            <a:extLst>
              <a:ext uri="{FF2B5EF4-FFF2-40B4-BE49-F238E27FC236}">
                <a16:creationId xmlns:a16="http://schemas.microsoft.com/office/drawing/2014/main" id="{25710FF5-2920-D215-7F26-0B891C72EE94}"/>
              </a:ext>
            </a:extLst>
          </p:cNvPr>
          <p:cNvSpPr txBox="1"/>
          <p:nvPr/>
        </p:nvSpPr>
        <p:spPr>
          <a:xfrm>
            <a:off x="9658349" y="5999692"/>
            <a:ext cx="2005965" cy="622088"/>
          </a:xfrm>
          <a:prstGeom prst="rect">
            <a:avLst/>
          </a:prstGeom>
          <a:solidFill>
            <a:schemeClr val="accent1"/>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START &gt;</a:t>
            </a:r>
          </a:p>
        </p:txBody>
      </p:sp>
    </p:spTree>
    <p:extLst>
      <p:ext uri="{BB962C8B-B14F-4D97-AF65-F5344CB8AC3E}">
        <p14:creationId xmlns:p14="http://schemas.microsoft.com/office/powerpoint/2010/main" val="66365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dia7">
            <a:hlinkClick r:id="" action="ppaction://media"/>
            <a:extLst>
              <a:ext uri="{FF2B5EF4-FFF2-40B4-BE49-F238E27FC236}">
                <a16:creationId xmlns:a16="http://schemas.microsoft.com/office/drawing/2014/main" id="{68B7D062-06B2-B2F2-1F11-352960A6519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806" t="21085" r="13806" b="6464"/>
          <a:stretch>
            <a:fillRect/>
          </a:stretch>
        </p:blipFill>
        <p:spPr>
          <a:xfrm>
            <a:off x="8975724" y="307975"/>
            <a:ext cx="2878138" cy="1619250"/>
          </a:xfrm>
          <a:prstGeom prst="rect">
            <a:avLst/>
          </a:prstGeom>
        </p:spPr>
      </p:pic>
      <p:pic>
        <p:nvPicPr>
          <p:cNvPr id="22" name="Picture 9">
            <a:extLst>
              <a:ext uri="{FF2B5EF4-FFF2-40B4-BE49-F238E27FC236}">
                <a16:creationId xmlns:a16="http://schemas.microsoft.com/office/drawing/2014/main" id="{29E51BF9-63A3-11C5-7013-9F57EBE03D95}"/>
              </a:ext>
            </a:extLst>
          </p:cNvPr>
          <p:cNvPicPr>
            <a:picLocks noChangeAspect="1"/>
          </p:cNvPicPr>
          <p:nvPr/>
        </p:nvPicPr>
        <p:blipFill>
          <a:blip r:embed="rId5"/>
          <a:srcRect l="14145" t="8433" r="16169" b="11753"/>
          <a:stretch>
            <a:fillRect/>
          </a:stretch>
        </p:blipFill>
        <p:spPr>
          <a:xfrm>
            <a:off x="8055294" y="2071688"/>
            <a:ext cx="3403986" cy="3571200"/>
          </a:xfrm>
          <a:prstGeom prst="rect">
            <a:avLst/>
          </a:prstGeom>
        </p:spPr>
      </p:pic>
      <p:pic>
        <p:nvPicPr>
          <p:cNvPr id="21" name="Picture 7">
            <a:extLst>
              <a:ext uri="{FF2B5EF4-FFF2-40B4-BE49-F238E27FC236}">
                <a16:creationId xmlns:a16="http://schemas.microsoft.com/office/drawing/2014/main" id="{FA3F9C5A-3B68-150D-D81B-4D350F475B9F}"/>
              </a:ext>
            </a:extLst>
          </p:cNvPr>
          <p:cNvPicPr>
            <a:picLocks noChangeAspect="1"/>
          </p:cNvPicPr>
          <p:nvPr/>
        </p:nvPicPr>
        <p:blipFill>
          <a:blip r:embed="rId6"/>
          <a:srcRect l="14226" t="10709" r="15360" b="11860"/>
          <a:stretch>
            <a:fillRect/>
          </a:stretch>
        </p:blipFill>
        <p:spPr>
          <a:xfrm>
            <a:off x="4394007" y="2071688"/>
            <a:ext cx="3403988" cy="3571200"/>
          </a:xfrm>
          <a:prstGeom prst="rect">
            <a:avLst/>
          </a:prstGeom>
        </p:spPr>
      </p:pic>
      <p:sp>
        <p:nvSpPr>
          <p:cNvPr id="4" name="Titre 3">
            <a:extLst>
              <a:ext uri="{FF2B5EF4-FFF2-40B4-BE49-F238E27FC236}">
                <a16:creationId xmlns:a16="http://schemas.microsoft.com/office/drawing/2014/main" id="{209D59A1-1A00-2383-A559-CE5B6055107F}"/>
              </a:ext>
            </a:extLst>
          </p:cNvPr>
          <p:cNvSpPr>
            <a:spLocks noGrp="1"/>
          </p:cNvSpPr>
          <p:nvPr>
            <p:ph type="title"/>
          </p:nvPr>
        </p:nvSpPr>
        <p:spPr>
          <a:xfrm>
            <a:off x="1080000" y="1260000"/>
            <a:ext cx="7842124" cy="480131"/>
          </a:xfrm>
        </p:spPr>
        <p:txBody>
          <a:bodyPr/>
          <a:lstStyle/>
          <a:p>
            <a:r>
              <a:rPr lang="en-US"/>
              <a:t>Axial Images of the Brain</a:t>
            </a:r>
            <a:endParaRPr lang="fr-FR"/>
          </a:p>
        </p:txBody>
      </p:sp>
      <p:sp>
        <p:nvSpPr>
          <p:cNvPr id="5" name="Rectangle 4">
            <a:extLst>
              <a:ext uri="{FF2B5EF4-FFF2-40B4-BE49-F238E27FC236}">
                <a16:creationId xmlns:a16="http://schemas.microsoft.com/office/drawing/2014/main" id="{63F74E69-9CA1-699A-EF80-53E63861C704}"/>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2</a:t>
            </a:r>
          </a:p>
        </p:txBody>
      </p:sp>
      <p:sp>
        <p:nvSpPr>
          <p:cNvPr id="12" name="Rectangle 11">
            <a:extLst>
              <a:ext uri="{FF2B5EF4-FFF2-40B4-BE49-F238E27FC236}">
                <a16:creationId xmlns:a16="http://schemas.microsoft.com/office/drawing/2014/main" id="{8CC0BF52-1C48-58B0-0FB3-308156BD85E6}"/>
              </a:ext>
            </a:extLst>
          </p:cNvPr>
          <p:cNvSpPr/>
          <p:nvPr/>
        </p:nvSpPr>
        <p:spPr>
          <a:xfrm>
            <a:off x="8055293"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T1 axial post contrast</a:t>
            </a:r>
            <a:br>
              <a:rPr lang="fr-FR" sz="1400" b="1" i="0" u="none" strike="noStrike" baseline="0">
                <a:solidFill>
                  <a:schemeClr val="tx1"/>
                </a:solidFill>
              </a:rPr>
            </a:br>
            <a:r>
              <a:rPr lang="fr-FR" sz="1400" b="1" i="0" u="none" strike="noStrike" baseline="0">
                <a:solidFill>
                  <a:schemeClr val="tx1"/>
                </a:solidFill>
              </a:rPr>
              <a:t>3 ml Elucirem™ (gadopiclenol)</a:t>
            </a:r>
          </a:p>
        </p:txBody>
      </p:sp>
      <p:sp>
        <p:nvSpPr>
          <p:cNvPr id="16" name="Rectangle 15">
            <a:extLst>
              <a:ext uri="{FF2B5EF4-FFF2-40B4-BE49-F238E27FC236}">
                <a16:creationId xmlns:a16="http://schemas.microsoft.com/office/drawing/2014/main" id="{B994B516-0CA5-BD3B-21A8-A74B3FD2350E}"/>
              </a:ext>
            </a:extLst>
          </p:cNvPr>
          <p:cNvSpPr/>
          <p:nvPr/>
        </p:nvSpPr>
        <p:spPr>
          <a:xfrm>
            <a:off x="4394006"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T1 axial pre contrast</a:t>
            </a:r>
          </a:p>
        </p:txBody>
      </p:sp>
      <p:pic>
        <p:nvPicPr>
          <p:cNvPr id="18" name="Picture 3">
            <a:extLst>
              <a:ext uri="{FF2B5EF4-FFF2-40B4-BE49-F238E27FC236}">
                <a16:creationId xmlns:a16="http://schemas.microsoft.com/office/drawing/2014/main" id="{E65CC5B4-274F-098C-95BC-EFDEA2C470BB}"/>
              </a:ext>
            </a:extLst>
          </p:cNvPr>
          <p:cNvPicPr>
            <a:picLocks noChangeAspect="1"/>
          </p:cNvPicPr>
          <p:nvPr/>
        </p:nvPicPr>
        <p:blipFill>
          <a:blip r:embed="rId7"/>
          <a:srcRect l="13318" t="9433" r="15482" b="14241"/>
          <a:stretch>
            <a:fillRect/>
          </a:stretch>
        </p:blipFill>
        <p:spPr>
          <a:xfrm>
            <a:off x="732720" y="2071688"/>
            <a:ext cx="3403988" cy="3570458"/>
          </a:xfrm>
          <a:prstGeom prst="rect">
            <a:avLst/>
          </a:prstGeom>
        </p:spPr>
      </p:pic>
      <p:sp>
        <p:nvSpPr>
          <p:cNvPr id="19" name="Rectangle 18">
            <a:extLst>
              <a:ext uri="{FF2B5EF4-FFF2-40B4-BE49-F238E27FC236}">
                <a16:creationId xmlns:a16="http://schemas.microsoft.com/office/drawing/2014/main" id="{5F1E03F6-457D-4436-4342-025366A1159B}"/>
              </a:ext>
            </a:extLst>
          </p:cNvPr>
          <p:cNvSpPr/>
          <p:nvPr/>
        </p:nvSpPr>
        <p:spPr>
          <a:xfrm>
            <a:off x="732719"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Axial FLAIR pre contrast</a:t>
            </a:r>
          </a:p>
        </p:txBody>
      </p:sp>
      <p:pic>
        <p:nvPicPr>
          <p:cNvPr id="10" name="Graphique 9">
            <a:hlinkClick r:id="rId8" action="ppaction://hlinksldjump"/>
            <a:extLst>
              <a:ext uri="{FF2B5EF4-FFF2-40B4-BE49-F238E27FC236}">
                <a16:creationId xmlns:a16="http://schemas.microsoft.com/office/drawing/2014/main" id="{8B3D982E-AE97-9B57-716D-07F9FD05ACB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0" y="2919413"/>
            <a:ext cx="228600" cy="1019175"/>
          </a:xfrm>
          <a:prstGeom prst="rect">
            <a:avLst/>
          </a:prstGeom>
        </p:spPr>
      </p:pic>
      <p:pic>
        <p:nvPicPr>
          <p:cNvPr id="20" name="Graphique 19">
            <a:hlinkClick r:id="rId10" action="ppaction://hlinksldjump"/>
            <a:extLst>
              <a:ext uri="{FF2B5EF4-FFF2-40B4-BE49-F238E27FC236}">
                <a16:creationId xmlns:a16="http://schemas.microsoft.com/office/drawing/2014/main" id="{7D96B993-323B-4374-5C21-3EDC4F7033D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963400" y="2919413"/>
            <a:ext cx="228600" cy="1019175"/>
          </a:xfrm>
          <a:prstGeom prst="rect">
            <a:avLst/>
          </a:prstGeom>
        </p:spPr>
      </p:pic>
      <p:cxnSp>
        <p:nvCxnSpPr>
          <p:cNvPr id="23" name="Straight Arrow Connector 13">
            <a:extLst>
              <a:ext uri="{FF2B5EF4-FFF2-40B4-BE49-F238E27FC236}">
                <a16:creationId xmlns:a16="http://schemas.microsoft.com/office/drawing/2014/main" id="{BF49C671-C156-F127-0FF4-CDC8EC38666F}"/>
              </a:ext>
            </a:extLst>
          </p:cNvPr>
          <p:cNvCxnSpPr>
            <a:cxnSpLocks/>
          </p:cNvCxnSpPr>
          <p:nvPr/>
        </p:nvCxnSpPr>
        <p:spPr>
          <a:xfrm>
            <a:off x="1452245" y="2558910"/>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24" name="Straight Arrow Connector 13">
            <a:extLst>
              <a:ext uri="{FF2B5EF4-FFF2-40B4-BE49-F238E27FC236}">
                <a16:creationId xmlns:a16="http://schemas.microsoft.com/office/drawing/2014/main" id="{85DF8225-FDA0-0EC2-0569-60840E4529CA}"/>
              </a:ext>
            </a:extLst>
          </p:cNvPr>
          <p:cNvCxnSpPr>
            <a:cxnSpLocks/>
          </p:cNvCxnSpPr>
          <p:nvPr/>
        </p:nvCxnSpPr>
        <p:spPr>
          <a:xfrm>
            <a:off x="4926965" y="2558910"/>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25" name="Straight Arrow Connector 13">
            <a:extLst>
              <a:ext uri="{FF2B5EF4-FFF2-40B4-BE49-F238E27FC236}">
                <a16:creationId xmlns:a16="http://schemas.microsoft.com/office/drawing/2014/main" id="{04424F2A-C860-58C5-BA74-DF1DA93E3D07}"/>
              </a:ext>
            </a:extLst>
          </p:cNvPr>
          <p:cNvCxnSpPr>
            <a:cxnSpLocks/>
          </p:cNvCxnSpPr>
          <p:nvPr/>
        </p:nvCxnSpPr>
        <p:spPr>
          <a:xfrm>
            <a:off x="8726169" y="2558910"/>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09E143E-778C-F51B-D9ED-FFEEC646EFC8}"/>
              </a:ext>
            </a:extLst>
          </p:cNvPr>
          <p:cNvSpPr/>
          <p:nvPr/>
        </p:nvSpPr>
        <p:spPr>
          <a:xfrm>
            <a:off x="8055290" y="2071688"/>
            <a:ext cx="3403991" cy="3948171"/>
          </a:xfrm>
          <a:prstGeom prst="rect">
            <a:avLst/>
          </a:prstGeom>
          <a:noFill/>
          <a:ln w="44450">
            <a:gradFill flip="none" rotWithShape="1">
              <a:gsLst>
                <a:gs pos="0">
                  <a:srgbClr val="A55497"/>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a:extLst>
              <a:ext uri="{FF2B5EF4-FFF2-40B4-BE49-F238E27FC236}">
                <a16:creationId xmlns:a16="http://schemas.microsoft.com/office/drawing/2014/main" id="{BC24A558-B26D-0485-671E-3200F25852FE}"/>
              </a:ext>
            </a:extLst>
          </p:cNvPr>
          <p:cNvGrpSpPr/>
          <p:nvPr/>
        </p:nvGrpSpPr>
        <p:grpSpPr>
          <a:xfrm>
            <a:off x="6093454" y="6201000"/>
            <a:ext cx="2173724" cy="468000"/>
            <a:chOff x="6093454" y="6201000"/>
            <a:chExt cx="2173724" cy="468000"/>
          </a:xfrm>
        </p:grpSpPr>
        <p:sp>
          <p:nvSpPr>
            <p:cNvPr id="28" name="ZoneTexte 27">
              <a:hlinkClick r:id="rId8" action="ppaction://hlinksldjump"/>
              <a:extLst>
                <a:ext uri="{FF2B5EF4-FFF2-40B4-BE49-F238E27FC236}">
                  <a16:creationId xmlns:a16="http://schemas.microsoft.com/office/drawing/2014/main" id="{BA37CBE0-C658-00EC-6924-5C1D2EC48951}"/>
                </a:ext>
              </a:extLst>
            </p:cNvPr>
            <p:cNvSpPr txBox="1"/>
            <p:nvPr/>
          </p:nvSpPr>
          <p:spPr>
            <a:xfrm>
              <a:off x="6095089"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2</a:t>
              </a:r>
            </a:p>
          </p:txBody>
        </p:sp>
        <p:cxnSp>
          <p:nvCxnSpPr>
            <p:cNvPr id="29" name="Connecteur droit 28">
              <a:extLst>
                <a:ext uri="{FF2B5EF4-FFF2-40B4-BE49-F238E27FC236}">
                  <a16:creationId xmlns:a16="http://schemas.microsoft.com/office/drawing/2014/main" id="{6A60C6DD-6D74-16DF-1D23-3BC00C1A5975}"/>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7EFC106-9771-3CD0-D588-F4B0D08DCADE}"/>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59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0EA-851E-1D7A-D0F3-13B7D739B870}"/>
            </a:ext>
          </a:extLst>
        </p:cNvPr>
        <p:cNvGrpSpPr/>
        <p:nvPr/>
      </p:nvGrpSpPr>
      <p:grpSpPr>
        <a:xfrm>
          <a:off x="0" y="0"/>
          <a:ext cx="0" cy="0"/>
          <a:chOff x="0" y="0"/>
          <a:chExt cx="0" cy="0"/>
        </a:xfrm>
      </p:grpSpPr>
      <p:pic>
        <p:nvPicPr>
          <p:cNvPr id="7" name="media8">
            <a:hlinkClick r:id="" action="ppaction://media"/>
            <a:extLst>
              <a:ext uri="{FF2B5EF4-FFF2-40B4-BE49-F238E27FC236}">
                <a16:creationId xmlns:a16="http://schemas.microsoft.com/office/drawing/2014/main" id="{BD111EC0-8BF7-CCED-019E-4A63039D90D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915" t="21936" r="14480" b="6395"/>
          <a:stretch>
            <a:fillRect/>
          </a:stretch>
        </p:blipFill>
        <p:spPr>
          <a:xfrm>
            <a:off x="8975726" y="307976"/>
            <a:ext cx="2878138" cy="1619250"/>
          </a:xfrm>
          <a:prstGeom prst="rect">
            <a:avLst/>
          </a:prstGeom>
        </p:spPr>
      </p:pic>
      <p:pic>
        <p:nvPicPr>
          <p:cNvPr id="33" name="Picture 5">
            <a:extLst>
              <a:ext uri="{FF2B5EF4-FFF2-40B4-BE49-F238E27FC236}">
                <a16:creationId xmlns:a16="http://schemas.microsoft.com/office/drawing/2014/main" id="{2ECF909D-C476-6989-A89D-14FD461DF23C}"/>
              </a:ext>
            </a:extLst>
          </p:cNvPr>
          <p:cNvPicPr>
            <a:picLocks noChangeAspect="1"/>
          </p:cNvPicPr>
          <p:nvPr/>
        </p:nvPicPr>
        <p:blipFill>
          <a:blip r:embed="rId5"/>
          <a:srcRect l="15386" t="13229" r="16350" b="10337"/>
          <a:stretch>
            <a:fillRect/>
          </a:stretch>
        </p:blipFill>
        <p:spPr>
          <a:xfrm>
            <a:off x="8055295" y="2071688"/>
            <a:ext cx="3403984" cy="3651779"/>
          </a:xfrm>
          <a:prstGeom prst="rect">
            <a:avLst/>
          </a:prstGeom>
        </p:spPr>
      </p:pic>
      <p:pic>
        <p:nvPicPr>
          <p:cNvPr id="32" name="Picture 3">
            <a:extLst>
              <a:ext uri="{FF2B5EF4-FFF2-40B4-BE49-F238E27FC236}">
                <a16:creationId xmlns:a16="http://schemas.microsoft.com/office/drawing/2014/main" id="{E7DBA875-2013-B904-DCF7-93B99EA556B0}"/>
              </a:ext>
            </a:extLst>
          </p:cNvPr>
          <p:cNvPicPr>
            <a:picLocks noChangeAspect="1"/>
          </p:cNvPicPr>
          <p:nvPr/>
        </p:nvPicPr>
        <p:blipFill>
          <a:blip r:embed="rId6"/>
          <a:srcRect l="15058" t="13798" r="16678" b="9767"/>
          <a:stretch>
            <a:fillRect/>
          </a:stretch>
        </p:blipFill>
        <p:spPr>
          <a:xfrm>
            <a:off x="4394007" y="2071688"/>
            <a:ext cx="3403988" cy="3729257"/>
          </a:xfrm>
          <a:prstGeom prst="rect">
            <a:avLst/>
          </a:prstGeom>
        </p:spPr>
      </p:pic>
      <p:pic>
        <p:nvPicPr>
          <p:cNvPr id="31" name="Picture 9">
            <a:extLst>
              <a:ext uri="{FF2B5EF4-FFF2-40B4-BE49-F238E27FC236}">
                <a16:creationId xmlns:a16="http://schemas.microsoft.com/office/drawing/2014/main" id="{62707929-3833-FF8B-EC11-015793AFCA3D}"/>
              </a:ext>
            </a:extLst>
          </p:cNvPr>
          <p:cNvPicPr>
            <a:picLocks noChangeAspect="1"/>
          </p:cNvPicPr>
          <p:nvPr/>
        </p:nvPicPr>
        <p:blipFill>
          <a:blip r:embed="rId7"/>
          <a:srcRect l="18512" t="16753" r="17969" b="16753"/>
          <a:stretch>
            <a:fillRect/>
          </a:stretch>
        </p:blipFill>
        <p:spPr>
          <a:xfrm>
            <a:off x="732721" y="2071688"/>
            <a:ext cx="3403988" cy="3526311"/>
          </a:xfrm>
          <a:prstGeom prst="rect">
            <a:avLst/>
          </a:prstGeom>
        </p:spPr>
      </p:pic>
      <p:sp>
        <p:nvSpPr>
          <p:cNvPr id="4" name="Titre 3">
            <a:extLst>
              <a:ext uri="{FF2B5EF4-FFF2-40B4-BE49-F238E27FC236}">
                <a16:creationId xmlns:a16="http://schemas.microsoft.com/office/drawing/2014/main" id="{EEBA181B-8029-5CFD-8E01-B818CE7B1CD7}"/>
              </a:ext>
            </a:extLst>
          </p:cNvPr>
          <p:cNvSpPr>
            <a:spLocks noGrp="1"/>
          </p:cNvSpPr>
          <p:nvPr>
            <p:ph type="title"/>
          </p:nvPr>
        </p:nvSpPr>
        <p:spPr>
          <a:xfrm>
            <a:off x="1080000" y="1260000"/>
            <a:ext cx="7842124" cy="480131"/>
          </a:xfrm>
        </p:spPr>
        <p:txBody>
          <a:bodyPr/>
          <a:lstStyle/>
          <a:p>
            <a:r>
              <a:rPr lang="en-US"/>
              <a:t>Axial Images of the Brain</a:t>
            </a:r>
            <a:endParaRPr lang="fr-FR"/>
          </a:p>
        </p:txBody>
      </p:sp>
      <p:sp>
        <p:nvSpPr>
          <p:cNvPr id="5" name="Rectangle 4">
            <a:extLst>
              <a:ext uri="{FF2B5EF4-FFF2-40B4-BE49-F238E27FC236}">
                <a16:creationId xmlns:a16="http://schemas.microsoft.com/office/drawing/2014/main" id="{D949180A-DAA6-14CC-11C8-599079453CC6}"/>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2</a:t>
            </a:r>
          </a:p>
        </p:txBody>
      </p:sp>
      <p:pic>
        <p:nvPicPr>
          <p:cNvPr id="10" name="Graphique 9">
            <a:hlinkClick r:id="rId8" action="ppaction://hlinksldjump"/>
            <a:extLst>
              <a:ext uri="{FF2B5EF4-FFF2-40B4-BE49-F238E27FC236}">
                <a16:creationId xmlns:a16="http://schemas.microsoft.com/office/drawing/2014/main" id="{DADB09FA-F5AA-4672-E209-0181FFC7641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0" y="2919413"/>
            <a:ext cx="228600" cy="1019175"/>
          </a:xfrm>
          <a:prstGeom prst="rect">
            <a:avLst/>
          </a:prstGeom>
        </p:spPr>
      </p:pic>
      <p:pic>
        <p:nvPicPr>
          <p:cNvPr id="20" name="Graphique 19">
            <a:hlinkClick r:id="rId10" action="ppaction://hlinksldjump"/>
            <a:extLst>
              <a:ext uri="{FF2B5EF4-FFF2-40B4-BE49-F238E27FC236}">
                <a16:creationId xmlns:a16="http://schemas.microsoft.com/office/drawing/2014/main" id="{98ED11E0-4280-E1AF-DD21-1D60AAD8E92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963400" y="2919413"/>
            <a:ext cx="228600" cy="1019175"/>
          </a:xfrm>
          <a:prstGeom prst="rect">
            <a:avLst/>
          </a:prstGeom>
        </p:spPr>
      </p:pic>
      <p:sp>
        <p:nvSpPr>
          <p:cNvPr id="23" name="Rectangle 22">
            <a:extLst>
              <a:ext uri="{FF2B5EF4-FFF2-40B4-BE49-F238E27FC236}">
                <a16:creationId xmlns:a16="http://schemas.microsoft.com/office/drawing/2014/main" id="{0F67423E-07E6-027F-F230-6E5BA4BE952F}"/>
              </a:ext>
            </a:extLst>
          </p:cNvPr>
          <p:cNvSpPr/>
          <p:nvPr/>
        </p:nvSpPr>
        <p:spPr>
          <a:xfrm>
            <a:off x="8055293"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T1 axial post contrast</a:t>
            </a:r>
            <a:br>
              <a:rPr lang="fr-FR" sz="1400" b="1" i="0" u="none" strike="noStrike" baseline="0">
                <a:solidFill>
                  <a:schemeClr val="tx1"/>
                </a:solidFill>
              </a:rPr>
            </a:br>
            <a:r>
              <a:rPr lang="fr-FR" sz="1400" b="1" i="0" u="none" strike="noStrike" baseline="0">
                <a:solidFill>
                  <a:schemeClr val="tx1"/>
                </a:solidFill>
              </a:rPr>
              <a:t>3 ml Elucirem™ (gadopiclenol)</a:t>
            </a:r>
          </a:p>
        </p:txBody>
      </p:sp>
      <p:sp>
        <p:nvSpPr>
          <p:cNvPr id="24" name="Rectangle 23">
            <a:extLst>
              <a:ext uri="{FF2B5EF4-FFF2-40B4-BE49-F238E27FC236}">
                <a16:creationId xmlns:a16="http://schemas.microsoft.com/office/drawing/2014/main" id="{50699898-2D73-7C0A-FE74-4AFFCC75EDFA}"/>
              </a:ext>
            </a:extLst>
          </p:cNvPr>
          <p:cNvSpPr/>
          <p:nvPr/>
        </p:nvSpPr>
        <p:spPr>
          <a:xfrm>
            <a:off x="4394006"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T1 axial pre contrast</a:t>
            </a:r>
          </a:p>
        </p:txBody>
      </p:sp>
      <p:sp>
        <p:nvSpPr>
          <p:cNvPr id="26" name="Rectangle 25">
            <a:extLst>
              <a:ext uri="{FF2B5EF4-FFF2-40B4-BE49-F238E27FC236}">
                <a16:creationId xmlns:a16="http://schemas.microsoft.com/office/drawing/2014/main" id="{CC6F5B29-9503-8895-A122-C8359C7E3F59}"/>
              </a:ext>
            </a:extLst>
          </p:cNvPr>
          <p:cNvSpPr/>
          <p:nvPr/>
        </p:nvSpPr>
        <p:spPr>
          <a:xfrm>
            <a:off x="732719" y="5598000"/>
            <a:ext cx="3403989" cy="421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400" b="1" i="0" u="none" strike="noStrike" baseline="0">
                <a:solidFill>
                  <a:schemeClr val="tx1"/>
                </a:solidFill>
              </a:rPr>
              <a:t>Axial DWI</a:t>
            </a:r>
          </a:p>
        </p:txBody>
      </p:sp>
      <p:cxnSp>
        <p:nvCxnSpPr>
          <p:cNvPr id="27" name="Straight Arrow Connector 13">
            <a:extLst>
              <a:ext uri="{FF2B5EF4-FFF2-40B4-BE49-F238E27FC236}">
                <a16:creationId xmlns:a16="http://schemas.microsoft.com/office/drawing/2014/main" id="{96EAD404-2D4E-E8E7-B9DA-726CF5E0A289}"/>
              </a:ext>
            </a:extLst>
          </p:cNvPr>
          <p:cNvCxnSpPr>
            <a:cxnSpLocks/>
          </p:cNvCxnSpPr>
          <p:nvPr/>
        </p:nvCxnSpPr>
        <p:spPr>
          <a:xfrm>
            <a:off x="1220822" y="2668777"/>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28" name="Straight Arrow Connector 13">
            <a:extLst>
              <a:ext uri="{FF2B5EF4-FFF2-40B4-BE49-F238E27FC236}">
                <a16:creationId xmlns:a16="http://schemas.microsoft.com/office/drawing/2014/main" id="{AB5DB2F0-5B37-D338-0147-A967A0FC1B0A}"/>
              </a:ext>
            </a:extLst>
          </p:cNvPr>
          <p:cNvCxnSpPr>
            <a:cxnSpLocks/>
          </p:cNvCxnSpPr>
          <p:nvPr/>
        </p:nvCxnSpPr>
        <p:spPr>
          <a:xfrm>
            <a:off x="4980743" y="2684228"/>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29" name="Straight Arrow Connector 13">
            <a:extLst>
              <a:ext uri="{FF2B5EF4-FFF2-40B4-BE49-F238E27FC236}">
                <a16:creationId xmlns:a16="http://schemas.microsoft.com/office/drawing/2014/main" id="{22CED7C6-E66E-A6A1-F2EC-D43D03CCC340}"/>
              </a:ext>
            </a:extLst>
          </p:cNvPr>
          <p:cNvCxnSpPr>
            <a:cxnSpLocks/>
          </p:cNvCxnSpPr>
          <p:nvPr/>
        </p:nvCxnSpPr>
        <p:spPr>
          <a:xfrm>
            <a:off x="8652086" y="2684228"/>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16003115-3C73-9C36-CD42-549421C7C9A8}"/>
              </a:ext>
            </a:extLst>
          </p:cNvPr>
          <p:cNvSpPr/>
          <p:nvPr/>
        </p:nvSpPr>
        <p:spPr>
          <a:xfrm>
            <a:off x="8055290" y="2071688"/>
            <a:ext cx="3403991" cy="3948171"/>
          </a:xfrm>
          <a:prstGeom prst="rect">
            <a:avLst/>
          </a:prstGeom>
          <a:noFill/>
          <a:ln w="44450">
            <a:gradFill flip="none" rotWithShape="1">
              <a:gsLst>
                <a:gs pos="0">
                  <a:srgbClr val="A55497"/>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a:extLst>
              <a:ext uri="{FF2B5EF4-FFF2-40B4-BE49-F238E27FC236}">
                <a16:creationId xmlns:a16="http://schemas.microsoft.com/office/drawing/2014/main" id="{65713A12-AAA8-B7F9-2716-9412C9D84194}"/>
              </a:ext>
            </a:extLst>
          </p:cNvPr>
          <p:cNvGrpSpPr/>
          <p:nvPr/>
        </p:nvGrpSpPr>
        <p:grpSpPr>
          <a:xfrm>
            <a:off x="6093454" y="6201000"/>
            <a:ext cx="2173724" cy="468000"/>
            <a:chOff x="6093454" y="6201000"/>
            <a:chExt cx="2173724" cy="468000"/>
          </a:xfrm>
        </p:grpSpPr>
        <p:sp>
          <p:nvSpPr>
            <p:cNvPr id="35" name="ZoneTexte 34">
              <a:hlinkClick r:id="rId11" action="ppaction://hlinksldjump"/>
              <a:extLst>
                <a:ext uri="{FF2B5EF4-FFF2-40B4-BE49-F238E27FC236}">
                  <a16:creationId xmlns:a16="http://schemas.microsoft.com/office/drawing/2014/main" id="{1B465207-7BBE-5B3C-0FA6-94B8AF6247C1}"/>
                </a:ext>
              </a:extLst>
            </p:cNvPr>
            <p:cNvSpPr txBox="1"/>
            <p:nvPr/>
          </p:nvSpPr>
          <p:spPr>
            <a:xfrm>
              <a:off x="6095089"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2</a:t>
              </a:r>
            </a:p>
          </p:txBody>
        </p:sp>
        <p:cxnSp>
          <p:nvCxnSpPr>
            <p:cNvPr id="36" name="Connecteur droit 35">
              <a:extLst>
                <a:ext uri="{FF2B5EF4-FFF2-40B4-BE49-F238E27FC236}">
                  <a16:creationId xmlns:a16="http://schemas.microsoft.com/office/drawing/2014/main" id="{72018CD0-8931-D17E-3D06-56E3A1647B71}"/>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C77079B-90C8-73C0-8E40-4D65B0041368}"/>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76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edia9">
            <a:hlinkClick r:id="" action="ppaction://media"/>
            <a:extLst>
              <a:ext uri="{FF2B5EF4-FFF2-40B4-BE49-F238E27FC236}">
                <a16:creationId xmlns:a16="http://schemas.microsoft.com/office/drawing/2014/main" id="{2117E100-BAA0-79D1-EDB9-7CDD040E183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255" t="22175" r="15237" b="7251"/>
          <a:stretch>
            <a:fillRect/>
          </a:stretch>
        </p:blipFill>
        <p:spPr>
          <a:xfrm>
            <a:off x="8973863" y="307975"/>
            <a:ext cx="2878138" cy="1619250"/>
          </a:xfrm>
          <a:prstGeom prst="rect">
            <a:avLst/>
          </a:prstGeom>
        </p:spPr>
      </p:pic>
      <p:sp>
        <p:nvSpPr>
          <p:cNvPr id="2" name="Titre 1">
            <a:extLst>
              <a:ext uri="{FF2B5EF4-FFF2-40B4-BE49-F238E27FC236}">
                <a16:creationId xmlns:a16="http://schemas.microsoft.com/office/drawing/2014/main" id="{D9062A1A-5433-D029-694C-57ECBACB2125}"/>
              </a:ext>
            </a:extLst>
          </p:cNvPr>
          <p:cNvSpPr>
            <a:spLocks noGrp="1"/>
          </p:cNvSpPr>
          <p:nvPr>
            <p:ph type="title"/>
          </p:nvPr>
        </p:nvSpPr>
        <p:spPr/>
        <p:txBody>
          <a:bodyPr/>
          <a:lstStyle/>
          <a:p>
            <a:r>
              <a:rPr lang="fr-FR" dirty="0"/>
              <a:t>High </a:t>
            </a:r>
            <a:r>
              <a:rPr lang="fr-FR" dirty="0" err="1"/>
              <a:t>relaxivity</a:t>
            </a:r>
            <a:r>
              <a:rPr lang="fr-FR" dirty="0"/>
              <a:t> of </a:t>
            </a:r>
            <a:r>
              <a:rPr lang="fr-FR" dirty="0" err="1"/>
              <a:t>Elucirem</a:t>
            </a:r>
            <a:r>
              <a:rPr lang="fr-FR" dirty="0"/>
              <a:t>™</a:t>
            </a:r>
          </a:p>
        </p:txBody>
      </p:sp>
      <p:sp>
        <p:nvSpPr>
          <p:cNvPr id="3" name="Espace réservé du contenu 2">
            <a:extLst>
              <a:ext uri="{FF2B5EF4-FFF2-40B4-BE49-F238E27FC236}">
                <a16:creationId xmlns:a16="http://schemas.microsoft.com/office/drawing/2014/main" id="{95ABDBF5-8CF7-8994-A961-631C093420ED}"/>
              </a:ext>
            </a:extLst>
          </p:cNvPr>
          <p:cNvSpPr>
            <a:spLocks noGrp="1"/>
          </p:cNvSpPr>
          <p:nvPr>
            <p:ph idx="1"/>
          </p:nvPr>
        </p:nvSpPr>
        <p:spPr>
          <a:xfrm>
            <a:off x="1080001" y="2200170"/>
            <a:ext cx="6194858" cy="1477328"/>
          </a:xfrm>
        </p:spPr>
        <p:txBody>
          <a:bodyPr/>
          <a:lstStyle/>
          <a:p>
            <a:r>
              <a:rPr lang="en-US"/>
              <a:t>Although subtle, there’s clear abnormal increased enhancement of the right frontal and parietal lobes</a:t>
            </a:r>
            <a:br>
              <a:rPr lang="en-US"/>
            </a:br>
            <a:r>
              <a:rPr lang="en-US"/>
              <a:t>at the level of the cerebral edema. The high relaxivity </a:t>
            </a:r>
            <a:br>
              <a:rPr lang="en-US"/>
            </a:br>
            <a:r>
              <a:rPr lang="en-US"/>
              <a:t>of Elucirem™(gadopiclenol) helps in making a diagnosis </a:t>
            </a:r>
            <a:br>
              <a:rPr lang="en-US"/>
            </a:br>
            <a:r>
              <a:rPr lang="en-US"/>
              <a:t>at times when the enhancement is subtle or not lesional.</a:t>
            </a:r>
          </a:p>
        </p:txBody>
      </p:sp>
      <p:pic>
        <p:nvPicPr>
          <p:cNvPr id="5" name="Picture Placeholder 4">
            <a:extLst>
              <a:ext uri="{FF2B5EF4-FFF2-40B4-BE49-F238E27FC236}">
                <a16:creationId xmlns:a16="http://schemas.microsoft.com/office/drawing/2014/main" id="{0B32483E-C301-3E3C-D6BE-AD6384F76161}"/>
              </a:ext>
            </a:extLst>
          </p:cNvPr>
          <p:cNvPicPr>
            <a:picLocks noChangeAspect="1"/>
          </p:cNvPicPr>
          <p:nvPr/>
        </p:nvPicPr>
        <p:blipFill>
          <a:blip r:embed="rId5"/>
          <a:srcRect t="9650" b="9650"/>
          <a:stretch>
            <a:fillRect/>
          </a:stretch>
        </p:blipFill>
        <p:spPr>
          <a:xfrm>
            <a:off x="7513709" y="2350884"/>
            <a:ext cx="3886922" cy="3069149"/>
          </a:xfrm>
          <a:prstGeom prst="rect">
            <a:avLst/>
          </a:prstGeom>
        </p:spPr>
      </p:pic>
      <p:sp>
        <p:nvSpPr>
          <p:cNvPr id="8" name="Rectangle 7">
            <a:extLst>
              <a:ext uri="{FF2B5EF4-FFF2-40B4-BE49-F238E27FC236}">
                <a16:creationId xmlns:a16="http://schemas.microsoft.com/office/drawing/2014/main" id="{A0177C95-684E-CCEB-C10D-813CB86C8D81}"/>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2</a:t>
            </a:r>
          </a:p>
        </p:txBody>
      </p:sp>
      <p:pic>
        <p:nvPicPr>
          <p:cNvPr id="12" name="Graphique 11">
            <a:hlinkClick r:id="rId6" action="ppaction://hlinksldjump"/>
            <a:extLst>
              <a:ext uri="{FF2B5EF4-FFF2-40B4-BE49-F238E27FC236}">
                <a16:creationId xmlns:a16="http://schemas.microsoft.com/office/drawing/2014/main" id="{50B0376F-7C86-A12A-69DB-9A2704169E0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0" y="2919413"/>
            <a:ext cx="228600" cy="1019175"/>
          </a:xfrm>
          <a:prstGeom prst="rect">
            <a:avLst/>
          </a:prstGeom>
        </p:spPr>
      </p:pic>
      <p:cxnSp>
        <p:nvCxnSpPr>
          <p:cNvPr id="14" name="Straight Arrow Connector 13">
            <a:extLst>
              <a:ext uri="{FF2B5EF4-FFF2-40B4-BE49-F238E27FC236}">
                <a16:creationId xmlns:a16="http://schemas.microsoft.com/office/drawing/2014/main" id="{3521C168-DDB1-34D8-D160-D57BB1BAD368}"/>
              </a:ext>
            </a:extLst>
          </p:cNvPr>
          <p:cNvCxnSpPr>
            <a:cxnSpLocks/>
          </p:cNvCxnSpPr>
          <p:nvPr/>
        </p:nvCxnSpPr>
        <p:spPr>
          <a:xfrm>
            <a:off x="8480703" y="2905208"/>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008862BD-8BD3-8DF8-B5F8-1C9B9FB75FC1}"/>
              </a:ext>
            </a:extLst>
          </p:cNvPr>
          <p:cNvSpPr/>
          <p:nvPr/>
        </p:nvSpPr>
        <p:spPr>
          <a:xfrm>
            <a:off x="7513709" y="2350884"/>
            <a:ext cx="3886917" cy="3069149"/>
          </a:xfrm>
          <a:prstGeom prst="rect">
            <a:avLst/>
          </a:prstGeom>
          <a:noFill/>
          <a:ln w="44450">
            <a:gradFill flip="none" rotWithShape="1">
              <a:gsLst>
                <a:gs pos="0">
                  <a:srgbClr val="A55497"/>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2D842D3F-5A6D-72CB-FE1F-3F611FE39C5B}"/>
              </a:ext>
            </a:extLst>
          </p:cNvPr>
          <p:cNvGrpSpPr/>
          <p:nvPr/>
        </p:nvGrpSpPr>
        <p:grpSpPr>
          <a:xfrm>
            <a:off x="6093454" y="6201000"/>
            <a:ext cx="2173724" cy="468000"/>
            <a:chOff x="6093454" y="6201000"/>
            <a:chExt cx="2173724" cy="468000"/>
          </a:xfrm>
        </p:grpSpPr>
        <p:sp>
          <p:nvSpPr>
            <p:cNvPr id="17" name="ZoneTexte 16">
              <a:hlinkClick r:id="rId8" action="ppaction://hlinksldjump"/>
              <a:extLst>
                <a:ext uri="{FF2B5EF4-FFF2-40B4-BE49-F238E27FC236}">
                  <a16:creationId xmlns:a16="http://schemas.microsoft.com/office/drawing/2014/main" id="{2DFEDC94-C91F-3627-3915-1B93BF147113}"/>
                </a:ext>
              </a:extLst>
            </p:cNvPr>
            <p:cNvSpPr txBox="1"/>
            <p:nvPr/>
          </p:nvSpPr>
          <p:spPr>
            <a:xfrm>
              <a:off x="6095089"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2</a:t>
              </a:r>
            </a:p>
          </p:txBody>
        </p:sp>
        <p:cxnSp>
          <p:nvCxnSpPr>
            <p:cNvPr id="18" name="Connecteur droit 17">
              <a:extLst>
                <a:ext uri="{FF2B5EF4-FFF2-40B4-BE49-F238E27FC236}">
                  <a16:creationId xmlns:a16="http://schemas.microsoft.com/office/drawing/2014/main" id="{BA4B987A-AFA4-7CD8-CC39-97DF7DF1570F}"/>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1556D08-A3E0-38A5-5A9B-24A95E4563D4}"/>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025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3F1A760-104D-700C-1871-207EDFCBFA24}"/>
              </a:ext>
            </a:extLst>
          </p:cNvPr>
          <p:cNvSpPr>
            <a:spLocks noGrp="1"/>
          </p:cNvSpPr>
          <p:nvPr>
            <p:ph idx="1"/>
          </p:nvPr>
        </p:nvSpPr>
        <p:spPr>
          <a:xfrm>
            <a:off x="1107464" y="1019292"/>
            <a:ext cx="6657307" cy="3813352"/>
          </a:xfrm>
        </p:spPr>
        <p:txBody>
          <a:bodyPr/>
          <a:lstStyle/>
          <a:p>
            <a:r>
              <a:rPr lang="en-US" dirty="0" err="1"/>
              <a:t>Elucirem</a:t>
            </a:r>
            <a:r>
              <a:rPr lang="en-US" dirty="0"/>
              <a:t>™ (</a:t>
            </a:r>
            <a:r>
              <a:rPr lang="en-US" dirty="0" err="1"/>
              <a:t>gadopiclenol</a:t>
            </a:r>
            <a:r>
              <a:rPr lang="en-US" dirty="0"/>
              <a:t>): </a:t>
            </a:r>
            <a:br>
              <a:rPr lang="en-US" dirty="0"/>
            </a:br>
            <a:r>
              <a:rPr lang="en-US" dirty="0"/>
              <a:t>Framing MRI in the real world since 2022</a:t>
            </a:r>
          </a:p>
          <a:p>
            <a:pPr lvl="1"/>
            <a:r>
              <a:rPr lang="en-US" dirty="0"/>
              <a:t>High </a:t>
            </a:r>
            <a:r>
              <a:rPr lang="en-US" dirty="0" err="1"/>
              <a:t>relaxivity</a:t>
            </a:r>
            <a:r>
              <a:rPr lang="en-US" dirty="0"/>
              <a:t> designed to deliver high image clarity to achieve diagnostic confidence</a:t>
            </a:r>
            <a:r>
              <a:rPr lang="en-US" baseline="30000" dirty="0"/>
              <a:t>1</a:t>
            </a:r>
          </a:p>
          <a:p>
            <a:pPr lvl="1"/>
            <a:r>
              <a:rPr lang="en-US"/>
              <a:t>Requires </a:t>
            </a:r>
            <a:r>
              <a:rPr lang="en-US" dirty="0"/>
              <a:t>only half the gadolinium dose compared to other approved GBCAs given at 0.1mmol/kg dose</a:t>
            </a:r>
            <a:r>
              <a:rPr lang="en-US" baseline="30000" dirty="0"/>
              <a:t>2</a:t>
            </a:r>
          </a:p>
          <a:p>
            <a:pPr lvl="1"/>
            <a:r>
              <a:rPr lang="en-US" dirty="0"/>
              <a:t>Safety profile and efficacy well established in robust clinical trials,</a:t>
            </a:r>
            <a:r>
              <a:rPr lang="en-US" baseline="30000" dirty="0"/>
              <a:t>2</a:t>
            </a:r>
            <a:r>
              <a:rPr lang="en-US" dirty="0"/>
              <a:t> reinforced by real world experience</a:t>
            </a:r>
            <a:endParaRPr lang="en-US" baseline="30000" dirty="0"/>
          </a:p>
          <a:p>
            <a:pPr lvl="1"/>
            <a:r>
              <a:rPr lang="en-US" dirty="0"/>
              <a:t>Used in routine MRI practice since 2022 across diverse patient populations -  now indicated for pediatric patients 0-2 years old, including term neonates</a:t>
            </a:r>
            <a:r>
              <a:rPr lang="en-US" baseline="30000" dirty="0"/>
              <a:t>2</a:t>
            </a:r>
          </a:p>
        </p:txBody>
      </p:sp>
      <p:grpSp>
        <p:nvGrpSpPr>
          <p:cNvPr id="9" name="Groupe 8">
            <a:extLst>
              <a:ext uri="{FF2B5EF4-FFF2-40B4-BE49-F238E27FC236}">
                <a16:creationId xmlns:a16="http://schemas.microsoft.com/office/drawing/2014/main" id="{A4FFB3C0-4901-F829-F749-76486FF53322}"/>
              </a:ext>
            </a:extLst>
          </p:cNvPr>
          <p:cNvGrpSpPr/>
          <p:nvPr/>
        </p:nvGrpSpPr>
        <p:grpSpPr>
          <a:xfrm rot="21197056">
            <a:off x="7809710" y="1314221"/>
            <a:ext cx="3634999" cy="981829"/>
            <a:chOff x="6695440" y="1782444"/>
            <a:chExt cx="5496560" cy="1484645"/>
          </a:xfrm>
        </p:grpSpPr>
        <p:pic>
          <p:nvPicPr>
            <p:cNvPr id="6" name="Graphique 5">
              <a:extLst>
                <a:ext uri="{FF2B5EF4-FFF2-40B4-BE49-F238E27FC236}">
                  <a16:creationId xmlns:a16="http://schemas.microsoft.com/office/drawing/2014/main" id="{F6D83601-9F3C-CE62-D1A9-6E19F3EF361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95440" y="1782444"/>
              <a:ext cx="5496560" cy="1484645"/>
            </a:xfrm>
            <a:prstGeom prst="rect">
              <a:avLst/>
            </a:prstGeom>
          </p:spPr>
        </p:pic>
        <p:sp>
          <p:nvSpPr>
            <p:cNvPr id="8" name="ZoneTexte 7">
              <a:extLst>
                <a:ext uri="{FF2B5EF4-FFF2-40B4-BE49-F238E27FC236}">
                  <a16:creationId xmlns:a16="http://schemas.microsoft.com/office/drawing/2014/main" id="{55CE3969-668B-BF47-BB3C-068CD240E0D2}"/>
                </a:ext>
              </a:extLst>
            </p:cNvPr>
            <p:cNvSpPr txBox="1"/>
            <p:nvPr/>
          </p:nvSpPr>
          <p:spPr>
            <a:xfrm>
              <a:off x="7630574" y="2102320"/>
              <a:ext cx="4475497" cy="837712"/>
            </a:xfrm>
            <a:prstGeom prst="rect">
              <a:avLst/>
            </a:prstGeom>
            <a:noFill/>
          </p:spPr>
          <p:txBody>
            <a:bodyPr wrap="square" anchor="ctr">
              <a:spAutoFit/>
            </a:bodyPr>
            <a:lstStyle/>
            <a:p>
              <a:pPr algn="ctr"/>
              <a:r>
                <a:rPr lang="fr-FR" sz="1400" b="1" i="0" u="none" strike="noStrike" spc="-70" baseline="0">
                  <a:solidFill>
                    <a:srgbClr val="FF6D0E"/>
                  </a:solidFill>
                  <a:latin typeface="Aptos" panose="020B0004020202020204" pitchFamily="34" charset="0"/>
                </a:rPr>
                <a:t>Approved for all ages</a:t>
              </a:r>
            </a:p>
            <a:p>
              <a:pPr algn="ctr"/>
              <a:r>
                <a:rPr lang="en-US" sz="1600" b="1" i="0" u="none" strike="noStrike" spc="-70" baseline="0">
                  <a:solidFill>
                    <a:srgbClr val="FF6D0E"/>
                  </a:solidFill>
                  <a:latin typeface="Aptos" panose="020B0004020202020204" pitchFamily="34" charset="0"/>
                </a:rPr>
                <a:t>NEW INDICATION: </a:t>
              </a:r>
              <a:r>
                <a:rPr lang="en-US" sz="1400" b="1" i="0" u="none" strike="noStrike" spc="-70" baseline="0">
                  <a:solidFill>
                    <a:srgbClr val="FF6D0E"/>
                  </a:solidFill>
                  <a:latin typeface="Aptos" panose="020B0004020202020204" pitchFamily="34" charset="0"/>
                </a:rPr>
                <a:t>0 to 2 years</a:t>
              </a:r>
              <a:r>
                <a:rPr lang="en-US" sz="1400" i="0" u="none" strike="noStrike" spc="-70" baseline="30000">
                  <a:solidFill>
                    <a:srgbClr val="FF6D0E"/>
                  </a:solidFill>
                  <a:latin typeface="Aptos" panose="020B0004020202020204" pitchFamily="34" charset="0"/>
                </a:rPr>
                <a:t>1</a:t>
              </a:r>
              <a:endParaRPr lang="fr-FR" sz="1400" spc="-70" baseline="30000">
                <a:latin typeface="Aptos" panose="020B0004020202020204" pitchFamily="34" charset="0"/>
              </a:endParaRPr>
            </a:p>
          </p:txBody>
        </p:sp>
      </p:grpSp>
      <p:sp>
        <p:nvSpPr>
          <p:cNvPr id="13" name="ZoneTexte 12">
            <a:hlinkClick r:id="rId3" action="ppaction://hlinksldjump"/>
            <a:extLst>
              <a:ext uri="{FF2B5EF4-FFF2-40B4-BE49-F238E27FC236}">
                <a16:creationId xmlns:a16="http://schemas.microsoft.com/office/drawing/2014/main" id="{2149FCCC-0905-E2C5-71A3-DF159858FABB}"/>
              </a:ext>
            </a:extLst>
          </p:cNvPr>
          <p:cNvSpPr txBox="1"/>
          <p:nvPr/>
        </p:nvSpPr>
        <p:spPr>
          <a:xfrm>
            <a:off x="1198245" y="5113139"/>
            <a:ext cx="1744980" cy="561856"/>
          </a:xfrm>
          <a:prstGeom prst="roundRect">
            <a:avLst>
              <a:gd name="adj" fmla="val 28195"/>
            </a:avLst>
          </a:prstGeom>
          <a:noFill/>
          <a:ln w="19050">
            <a:solidFill>
              <a:schemeClr val="bg1"/>
            </a:solidFill>
          </a:ln>
        </p:spPr>
        <p:txBody>
          <a:bodyPr wrap="square" lIns="180000" anchor="ctr">
            <a:noAutofit/>
          </a:bodyPr>
          <a:lstStyle/>
          <a:p>
            <a:r>
              <a:rPr lang="fr-FR" sz="20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References</a:t>
            </a:r>
          </a:p>
        </p:txBody>
      </p:sp>
      <p:pic>
        <p:nvPicPr>
          <p:cNvPr id="19" name="Graphique 18">
            <a:hlinkClick r:id="rId3" action="ppaction://hlinksldjump"/>
            <a:extLst>
              <a:ext uri="{FF2B5EF4-FFF2-40B4-BE49-F238E27FC236}">
                <a16:creationId xmlns:a16="http://schemas.microsoft.com/office/drawing/2014/main" id="{6A75992D-681E-A95E-5D6D-DEB0C15D6A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99941" y="5182612"/>
            <a:ext cx="438150" cy="428625"/>
          </a:xfrm>
          <a:prstGeom prst="rect">
            <a:avLst/>
          </a:prstGeom>
        </p:spPr>
      </p:pic>
      <p:sp>
        <p:nvSpPr>
          <p:cNvPr id="21" name="ZoneTexte 20">
            <a:hlinkClick r:id="rId5" action="ppaction://hlinksldjump"/>
            <a:extLst>
              <a:ext uri="{FF2B5EF4-FFF2-40B4-BE49-F238E27FC236}">
                <a16:creationId xmlns:a16="http://schemas.microsoft.com/office/drawing/2014/main" id="{803593DB-7585-AFEF-34A5-D17F889D5BC0}"/>
              </a:ext>
            </a:extLst>
          </p:cNvPr>
          <p:cNvSpPr txBox="1"/>
          <p:nvPr/>
        </p:nvSpPr>
        <p:spPr>
          <a:xfrm>
            <a:off x="8268864"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ELUCIREM™</a:t>
            </a:r>
          </a:p>
        </p:txBody>
      </p:sp>
      <p:cxnSp>
        <p:nvCxnSpPr>
          <p:cNvPr id="22" name="Connecteur droit 21">
            <a:extLst>
              <a:ext uri="{FF2B5EF4-FFF2-40B4-BE49-F238E27FC236}">
                <a16:creationId xmlns:a16="http://schemas.microsoft.com/office/drawing/2014/main" id="{96A2A571-A786-39B6-3B20-A14AB963BA8A}"/>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0926AACC-F5B7-0F83-BC47-049D0AF8C498}"/>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4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822E297-E00F-1A83-9939-62A2CF2A4C6F}"/>
              </a:ext>
            </a:extLst>
          </p:cNvPr>
          <p:cNvSpPr>
            <a:spLocks noGrp="1"/>
          </p:cNvSpPr>
          <p:nvPr>
            <p:ph idx="1"/>
          </p:nvPr>
        </p:nvSpPr>
        <p:spPr>
          <a:xfrm>
            <a:off x="1183664" y="1788912"/>
            <a:ext cx="10017736" cy="1501950"/>
          </a:xfrm>
        </p:spPr>
        <p:txBody>
          <a:bodyPr/>
          <a:lstStyle/>
          <a:p>
            <a:r>
              <a:rPr lang="fr-FR" dirty="0"/>
              <a:t>Reference</a:t>
            </a:r>
          </a:p>
          <a:p>
            <a:pPr lvl="1"/>
            <a:r>
              <a:rPr lang="fr-FR" dirty="0"/>
              <a:t>Robic C, Port M, Rousseaux O, </a:t>
            </a:r>
            <a:r>
              <a:rPr lang="fr-FR" i="1" dirty="0"/>
              <a:t>et al. </a:t>
            </a:r>
            <a:r>
              <a:rPr lang="fr-FR" dirty="0" err="1"/>
              <a:t>Physicochemical</a:t>
            </a:r>
            <a:r>
              <a:rPr lang="fr-FR" dirty="0"/>
              <a:t> and </a:t>
            </a:r>
            <a:r>
              <a:rPr lang="fr-FR" dirty="0" err="1"/>
              <a:t>Pharmacokinetic</a:t>
            </a:r>
            <a:r>
              <a:rPr lang="fr-FR" dirty="0"/>
              <a:t> Profiles of </a:t>
            </a:r>
            <a:r>
              <a:rPr lang="fr-FR" dirty="0" err="1"/>
              <a:t>Gadopiclenol</a:t>
            </a:r>
            <a:r>
              <a:rPr lang="fr-FR" dirty="0"/>
              <a:t>: </a:t>
            </a:r>
            <a:br>
              <a:rPr lang="fr-FR" dirty="0"/>
            </a:br>
            <a:r>
              <a:rPr lang="fr-FR" dirty="0"/>
              <a:t>A New </a:t>
            </a:r>
            <a:r>
              <a:rPr lang="fr-FR" dirty="0" err="1"/>
              <a:t>Macrocyclic</a:t>
            </a:r>
            <a:r>
              <a:rPr lang="fr-FR" dirty="0"/>
              <a:t> Gadolinium </a:t>
            </a:r>
            <a:r>
              <a:rPr lang="fr-FR" dirty="0" err="1"/>
              <a:t>Chelate</a:t>
            </a:r>
            <a:r>
              <a:rPr lang="fr-FR" dirty="0"/>
              <a:t> With High T1 </a:t>
            </a:r>
            <a:r>
              <a:rPr lang="fr-FR" dirty="0" err="1"/>
              <a:t>Relaxivity</a:t>
            </a:r>
            <a:r>
              <a:rPr lang="fr-FR" dirty="0"/>
              <a:t>. Invest </a:t>
            </a:r>
            <a:r>
              <a:rPr lang="fr-FR" dirty="0" err="1"/>
              <a:t>Radiol</a:t>
            </a:r>
            <a:r>
              <a:rPr lang="fr-FR" dirty="0"/>
              <a:t>. 2019 Aug;54(8):475-484.</a:t>
            </a:r>
          </a:p>
          <a:p>
            <a:pPr lvl="1"/>
            <a:r>
              <a:rPr lang="fr-FR" dirty="0" err="1"/>
              <a:t>Elucirem</a:t>
            </a:r>
            <a:r>
              <a:rPr lang="fr-FR" dirty="0"/>
              <a:t> </a:t>
            </a:r>
            <a:r>
              <a:rPr lang="fr-FR" dirty="0" err="1"/>
              <a:t>Prescribing</a:t>
            </a:r>
            <a:r>
              <a:rPr lang="fr-FR" dirty="0"/>
              <a:t> Information. </a:t>
            </a:r>
            <a:r>
              <a:rPr lang="fr-FR" dirty="0" err="1"/>
              <a:t>Guerbet</a:t>
            </a:r>
            <a:r>
              <a:rPr lang="fr-FR" dirty="0"/>
              <a:t>; 2026.</a:t>
            </a:r>
          </a:p>
        </p:txBody>
      </p:sp>
      <p:pic>
        <p:nvPicPr>
          <p:cNvPr id="3" name="Graphique 2">
            <a:hlinkClick r:id="rId2" action="ppaction://hlinksldjump"/>
            <a:extLst>
              <a:ext uri="{FF2B5EF4-FFF2-40B4-BE49-F238E27FC236}">
                <a16:creationId xmlns:a16="http://schemas.microsoft.com/office/drawing/2014/main" id="{01AB457D-A70D-068D-E763-89AEF6DDBF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700000">
            <a:off x="11277346" y="1395472"/>
            <a:ext cx="438150" cy="428625"/>
          </a:xfrm>
          <a:prstGeom prst="rect">
            <a:avLst/>
          </a:prstGeom>
        </p:spPr>
      </p:pic>
    </p:spTree>
    <p:extLst>
      <p:ext uri="{BB962C8B-B14F-4D97-AF65-F5344CB8AC3E}">
        <p14:creationId xmlns:p14="http://schemas.microsoft.com/office/powerpoint/2010/main" val="1530393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C6AEFE-E805-839E-BEC8-6A22BE027F73}"/>
              </a:ext>
            </a:extLst>
          </p:cNvPr>
          <p:cNvSpPr/>
          <p:nvPr/>
        </p:nvSpPr>
        <p:spPr>
          <a:xfrm>
            <a:off x="0" y="381000"/>
            <a:ext cx="102031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endParaRPr lang="fr-FR" sz="2800"/>
          </a:p>
        </p:txBody>
      </p:sp>
      <p:sp>
        <p:nvSpPr>
          <p:cNvPr id="9" name="Espace réservé du contenu 1">
            <a:extLst>
              <a:ext uri="{FF2B5EF4-FFF2-40B4-BE49-F238E27FC236}">
                <a16:creationId xmlns:a16="http://schemas.microsoft.com/office/drawing/2014/main" id="{3DAC756E-E47D-6C52-F460-21E3E0144860}"/>
              </a:ext>
            </a:extLst>
          </p:cNvPr>
          <p:cNvSpPr txBox="1">
            <a:spLocks/>
          </p:cNvSpPr>
          <p:nvPr/>
        </p:nvSpPr>
        <p:spPr>
          <a:xfrm>
            <a:off x="587375" y="3852000"/>
            <a:ext cx="11337925" cy="2019399"/>
          </a:xfrm>
          <a:prstGeom prst="rect">
            <a:avLst/>
          </a:prstGeom>
        </p:spPr>
        <p:txBody>
          <a:bodyPr vert="horz" wrap="square" lIns="91440" tIns="45720" rIns="91440" bIns="45720" rtlCol="0">
            <a:spAutoFit/>
          </a:bodyPr>
          <a:lstStyle>
            <a:lvl1pPr indent="0">
              <a:lnSpc>
                <a:spcPct val="90000"/>
              </a:lnSpc>
              <a:spcBef>
                <a:spcPts val="1200"/>
              </a:spcBef>
              <a:buFont typeface="Arial" panose="020B0604020202020204" pitchFamily="34" charset="0"/>
              <a:buNone/>
              <a:defRPr sz="1600" b="1">
                <a:solidFill>
                  <a:schemeClr val="accent2"/>
                </a:solidFill>
              </a:defRPr>
            </a:lvl1pPr>
            <a:lvl2pPr marL="0" lvl="1" indent="0">
              <a:lnSpc>
                <a:spcPct val="90000"/>
              </a:lnSpc>
              <a:spcBef>
                <a:spcPts val="600"/>
              </a:spcBef>
              <a:buFont typeface="Symbol" panose="05050102010706020507" pitchFamily="18" charset="2"/>
              <a:buNone/>
              <a:defRPr sz="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2pPr>
            <a:lvl3pPr marL="324000" indent="-144000">
              <a:lnSpc>
                <a:spcPct val="90000"/>
              </a:lnSpc>
              <a:spcBef>
                <a:spcPts val="500"/>
              </a:spcBef>
              <a:buFont typeface="Arial" panose="020B0604020202020204" pitchFamily="34" charset="0"/>
              <a:buChar char="•"/>
              <a:defRPr sz="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3pPr>
            <a:lvl4pPr marL="504000" indent="-144000">
              <a:lnSpc>
                <a:spcPct val="90000"/>
              </a:lnSpc>
              <a:spcBef>
                <a:spcPts val="500"/>
              </a:spcBef>
              <a:buFont typeface="Arial" panose="020B0604020202020204" pitchFamily="34" charset="0"/>
              <a:buChar char="•"/>
              <a:defRPr sz="11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4pPr>
            <a:lvl5pPr marL="717550" indent="-144463">
              <a:lnSpc>
                <a:spcPct val="90000"/>
              </a:lnSpc>
              <a:spcBef>
                <a:spcPts val="500"/>
              </a:spcBef>
              <a:buFont typeface="Arial" panose="020B0604020202020204" pitchFamily="34" charset="0"/>
              <a:buChar char="•"/>
              <a:defRPr sz="11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85000"/>
              </a:lnSpc>
            </a:pPr>
            <a:r>
              <a:rPr lang="en-US"/>
              <a:t>Indications and Usage</a:t>
            </a:r>
          </a:p>
          <a:p>
            <a:pPr lvl="1">
              <a:lnSpc>
                <a:spcPct val="85000"/>
              </a:lnSpc>
              <a:spcBef>
                <a:spcPts val="400"/>
              </a:spcBef>
            </a:pPr>
            <a:r>
              <a:rPr lang="en-US"/>
              <a:t>DOTAREM® (gadoterate meglumine) injection is a prescription gadolinium-based contrast agent indicated for intravenous use with MRI in brain (intracranial), spine and associated tissues in adult and pediatric patients (including term neonates) to detect and visualize areas with disruption of the blood brain barrier (BBB) and/or abnormal vascularity.</a:t>
            </a:r>
          </a:p>
          <a:p>
            <a:pPr>
              <a:lnSpc>
                <a:spcPct val="85000"/>
              </a:lnSpc>
            </a:pPr>
            <a:r>
              <a:rPr lang="en-US"/>
              <a:t>Contraindications</a:t>
            </a:r>
          </a:p>
          <a:p>
            <a:pPr lvl="1">
              <a:lnSpc>
                <a:spcPct val="85000"/>
              </a:lnSpc>
              <a:spcBef>
                <a:spcPts val="400"/>
              </a:spcBef>
            </a:pPr>
            <a:r>
              <a:rPr lang="en-US"/>
              <a:t>History of clinically important hypersensitivity reactions to DOTAREM.</a:t>
            </a:r>
          </a:p>
          <a:p>
            <a:pPr>
              <a:lnSpc>
                <a:spcPct val="85000"/>
              </a:lnSpc>
            </a:pPr>
            <a:r>
              <a:rPr lang="en-US"/>
              <a:t>Warnings and Precautions (continued on next slide)</a:t>
            </a:r>
          </a:p>
          <a:p>
            <a:pPr marL="144000" lvl="1" indent="-144000">
              <a:lnSpc>
                <a:spcPct val="85000"/>
              </a:lnSpc>
              <a:spcBef>
                <a:spcPts val="400"/>
              </a:spcBef>
              <a:buFont typeface="Symbol" panose="05050102010706020507" pitchFamily="18" charset="2"/>
              <a:buChar char="·"/>
            </a:pPr>
            <a:r>
              <a:rPr lang="en-US" b="1">
                <a:latin typeface="+mn-lt"/>
              </a:rPr>
              <a:t>Risk Associated with Intrathecal Use:</a:t>
            </a:r>
            <a:r>
              <a:rPr lang="en-US"/>
              <a:t> Not approved for intrathecal use; can cause death, coma, encephalopathy, and seizures.</a:t>
            </a:r>
          </a:p>
          <a:p>
            <a:pPr marL="144000" lvl="1" indent="-144000">
              <a:lnSpc>
                <a:spcPct val="85000"/>
              </a:lnSpc>
              <a:spcBef>
                <a:spcPts val="400"/>
              </a:spcBef>
              <a:buFont typeface="Symbol" panose="05050102010706020507" pitchFamily="18" charset="2"/>
              <a:buChar char="·"/>
            </a:pPr>
            <a:r>
              <a:rPr lang="en-US" b="1">
                <a:latin typeface="+mn-lt"/>
              </a:rPr>
              <a:t>Nephrogenic Systemic Fibrosis:</a:t>
            </a:r>
            <a:r>
              <a:rPr lang="en-US"/>
              <a:t> Avoid use among patients with impaired elimination unless essential.</a:t>
            </a:r>
          </a:p>
        </p:txBody>
      </p:sp>
      <p:sp>
        <p:nvSpPr>
          <p:cNvPr id="12" name="Espace réservé du contenu 1">
            <a:extLst>
              <a:ext uri="{FF2B5EF4-FFF2-40B4-BE49-F238E27FC236}">
                <a16:creationId xmlns:a16="http://schemas.microsoft.com/office/drawing/2014/main" id="{D6E67BEE-93EA-384D-B5B6-3E13358DCA9A}"/>
              </a:ext>
            </a:extLst>
          </p:cNvPr>
          <p:cNvSpPr txBox="1">
            <a:spLocks/>
          </p:cNvSpPr>
          <p:nvPr/>
        </p:nvSpPr>
        <p:spPr>
          <a:xfrm>
            <a:off x="649366" y="1533225"/>
            <a:ext cx="10893266" cy="2119316"/>
          </a:xfrm>
          <a:prstGeom prst="rect">
            <a:avLst/>
          </a:prstGeom>
          <a:solidFill>
            <a:schemeClr val="bg2">
              <a:alpha val="16000"/>
            </a:schemeClr>
          </a:solidFill>
          <a:ln>
            <a:solidFill>
              <a:schemeClr val="accent2"/>
            </a:solidFill>
          </a:ln>
        </p:spPr>
        <p:txBody>
          <a:bodyPr vert="horz" wrap="square" lIns="288000" tIns="45720" rIns="91440" bIns="45720" rtlCol="0" anchor="ctr">
            <a:noAutofit/>
          </a:bodyPr>
          <a:lstStyle>
            <a:lvl1pPr marL="0" indent="0" algn="l" defTabSz="914400" rtl="0" eaLnBrk="1" latinLnBrk="0" hangingPunct="1">
              <a:lnSpc>
                <a:spcPct val="90000"/>
              </a:lnSpc>
              <a:spcBef>
                <a:spcPts val="1200"/>
              </a:spcBef>
              <a:buFont typeface="Arial" panose="020B0604020202020204" pitchFamily="34" charset="0"/>
              <a:buNone/>
              <a:defRPr sz="1600" b="1" kern="1200">
                <a:solidFill>
                  <a:schemeClr val="accent2"/>
                </a:solidFill>
                <a:latin typeface="+mn-lt"/>
                <a:ea typeface="+mn-ea"/>
                <a:cs typeface="+mn-cs"/>
              </a:defRPr>
            </a:lvl1pPr>
            <a:lvl2pPr marL="144000" indent="-144000" algn="l" defTabSz="914400" rtl="0" eaLnBrk="1" latinLnBrk="0" hangingPunct="1">
              <a:lnSpc>
                <a:spcPct val="90000"/>
              </a:lnSpc>
              <a:spcBef>
                <a:spcPts val="600"/>
              </a:spcBef>
              <a:buFont typeface="Symbol" panose="05050102010706020507" pitchFamily="18" charset="2"/>
              <a:buChar char="·"/>
              <a:defRPr sz="12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2pPr>
            <a:lvl3pPr marL="324000" indent="-1440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3pPr>
            <a:lvl4pPr marL="504000" indent="-1440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4pPr>
            <a:lvl5pPr marL="717550" indent="-144463"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Risk Associated with Intrathecal Use</a:t>
            </a:r>
          </a:p>
          <a:p>
            <a:pPr marL="0" lvl="1" indent="0">
              <a:spcBef>
                <a:spcPts val="400"/>
              </a:spcBef>
              <a:buFont typeface="Symbol" panose="05050102010706020507" pitchFamily="18" charset="2"/>
              <a:buNone/>
            </a:pPr>
            <a:r>
              <a:rPr lang="en-US"/>
              <a:t>Intrathecal administration of gadolinium-based contrast agents (GBCAs) can cause serious adverse reactions including </a:t>
            </a:r>
            <a:r>
              <a:rPr lang="en-US" b="1">
                <a:latin typeface="+mn-lt"/>
              </a:rPr>
              <a:t>death, coma, encephalopathy, and seizures.</a:t>
            </a:r>
            <a:br>
              <a:rPr lang="en-US"/>
            </a:br>
            <a:r>
              <a:rPr lang="en-US" b="1">
                <a:latin typeface="+mn-lt"/>
              </a:rPr>
              <a:t>DOTAREM is not approved for intrathecal use</a:t>
            </a:r>
            <a:r>
              <a:rPr lang="en-US"/>
              <a:t>.</a:t>
            </a:r>
          </a:p>
          <a:p>
            <a:r>
              <a:rPr lang="en-US"/>
              <a:t>Nephrogenic Systemic Fibrosis</a:t>
            </a:r>
          </a:p>
          <a:p>
            <a:pPr marL="0" lvl="1" indent="0">
              <a:spcBef>
                <a:spcPts val="400"/>
              </a:spcBef>
              <a:buFont typeface="Symbol" panose="05050102010706020507" pitchFamily="18" charset="2"/>
              <a:buNone/>
            </a:pPr>
            <a:r>
              <a:rPr lang="en-US"/>
              <a:t>GBCAs increase the risk for NSF among patients with impaired elimination of the drugs. Avoid use of DOTAREM in these patients unless the diagnostic information is essential and not available with non-contrasted MRI or other modalities. NSF may result in </a:t>
            </a:r>
            <a:r>
              <a:rPr lang="en-US" b="1">
                <a:latin typeface="+mn-lt"/>
              </a:rPr>
              <a:t>fatal or debilitating fibrosis</a:t>
            </a:r>
            <a:r>
              <a:rPr lang="en-US"/>
              <a:t> affecting the skin, muscle and internal organs. The risk for NSF appears highest among patients with: Chronic, severe kidney disease (GFR &lt;30 mL/min/1.73m²) or Acute kidney injury. Screen patients for acute kidney injury and other conditions that may reduce renal function. For patients at highest risk for NSF, do not exceed the recommended DOTAREM dose and allow a sufficient period of time for elimination of the drug prior to any re-administration.</a:t>
            </a:r>
          </a:p>
        </p:txBody>
      </p:sp>
      <p:sp>
        <p:nvSpPr>
          <p:cNvPr id="18" name="ZoneTexte 17">
            <a:extLst>
              <a:ext uri="{FF2B5EF4-FFF2-40B4-BE49-F238E27FC236}">
                <a16:creationId xmlns:a16="http://schemas.microsoft.com/office/drawing/2014/main" id="{C526FBCA-CDA7-8383-E3C1-69DA167FF4FA}"/>
              </a:ext>
            </a:extLst>
          </p:cNvPr>
          <p:cNvSpPr txBox="1"/>
          <p:nvPr/>
        </p:nvSpPr>
        <p:spPr>
          <a:xfrm>
            <a:off x="649367" y="1223243"/>
            <a:ext cx="10893265" cy="307777"/>
          </a:xfrm>
          <a:prstGeom prst="rect">
            <a:avLst/>
          </a:prstGeom>
          <a:solidFill>
            <a:schemeClr val="accent2"/>
          </a:solidFill>
          <a:ln>
            <a:solidFill>
              <a:schemeClr val="accent2"/>
            </a:solidFill>
          </a:ln>
        </p:spPr>
        <p:txBody>
          <a:bodyPr wrap="square" anchor="ctr">
            <a:noAutofit/>
          </a:bodyPr>
          <a:lstStyle/>
          <a:p>
            <a:pPr algn="ctr"/>
            <a:r>
              <a:rPr lang="en-US" sz="1400" b="1">
                <a:solidFill>
                  <a:schemeClr val="bg1"/>
                </a:solidFill>
              </a:rPr>
              <a:t>WARNING: RISK ASSOCIATED WITH INTRATHECAL USE and NEPHROGENIC SYSTEMIC FIBROSIS (NSF)</a:t>
            </a:r>
          </a:p>
        </p:txBody>
      </p:sp>
      <p:sp>
        <p:nvSpPr>
          <p:cNvPr id="5" name="Titre 4">
            <a:extLst>
              <a:ext uri="{FF2B5EF4-FFF2-40B4-BE49-F238E27FC236}">
                <a16:creationId xmlns:a16="http://schemas.microsoft.com/office/drawing/2014/main" id="{9866F140-6245-5EB1-4813-E8DFC8C161D9}"/>
              </a:ext>
            </a:extLst>
          </p:cNvPr>
          <p:cNvSpPr>
            <a:spLocks noGrp="1"/>
          </p:cNvSpPr>
          <p:nvPr>
            <p:ph type="title"/>
          </p:nvPr>
        </p:nvSpPr>
        <p:spPr>
          <a:xfrm>
            <a:off x="371474" y="506484"/>
            <a:ext cx="9771561" cy="397032"/>
          </a:xfrm>
        </p:spPr>
        <p:txBody>
          <a:bodyPr/>
          <a:lstStyle/>
          <a:p>
            <a:r>
              <a:rPr lang="fr-FR" b="1"/>
              <a:t>DOTAREM® </a:t>
            </a:r>
            <a:r>
              <a:rPr lang="fr-FR"/>
              <a:t>(gadoterate meglumine) injection - Important Safety Information</a:t>
            </a:r>
          </a:p>
        </p:txBody>
      </p:sp>
      <p:pic>
        <p:nvPicPr>
          <p:cNvPr id="8" name="Graphique 7">
            <a:hlinkClick r:id="rId2" action="ppaction://hlinksldjump"/>
            <a:extLst>
              <a:ext uri="{FF2B5EF4-FFF2-40B4-BE49-F238E27FC236}">
                <a16:creationId xmlns:a16="http://schemas.microsoft.com/office/drawing/2014/main" id="{26A87A7F-0511-32E7-E2AF-BBE3F3C74B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0" y="2919413"/>
            <a:ext cx="228600" cy="1019175"/>
          </a:xfrm>
          <a:prstGeom prst="rect">
            <a:avLst/>
          </a:prstGeom>
        </p:spPr>
      </p:pic>
      <p:pic>
        <p:nvPicPr>
          <p:cNvPr id="10" name="Graphique 9">
            <a:hlinkClick r:id="rId4" action="ppaction://hlinksldjump"/>
            <a:extLst>
              <a:ext uri="{FF2B5EF4-FFF2-40B4-BE49-F238E27FC236}">
                <a16:creationId xmlns:a16="http://schemas.microsoft.com/office/drawing/2014/main" id="{A68B2947-3A40-72CC-1796-1AE5C47943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63400" y="2919413"/>
            <a:ext cx="228600" cy="1019175"/>
          </a:xfrm>
          <a:prstGeom prst="rect">
            <a:avLst/>
          </a:prstGeom>
        </p:spPr>
      </p:pic>
      <p:sp>
        <p:nvSpPr>
          <p:cNvPr id="11" name="ZoneTexte 10">
            <a:extLst>
              <a:ext uri="{FF2B5EF4-FFF2-40B4-BE49-F238E27FC236}">
                <a16:creationId xmlns:a16="http://schemas.microsoft.com/office/drawing/2014/main" id="{1EDEDED0-AF8A-40F0-CEEE-7E2AEEBBDC04}"/>
              </a:ext>
            </a:extLst>
          </p:cNvPr>
          <p:cNvSpPr txBox="1"/>
          <p:nvPr/>
        </p:nvSpPr>
        <p:spPr>
          <a:xfrm>
            <a:off x="133293" y="5907316"/>
            <a:ext cx="11925414" cy="246221"/>
          </a:xfrm>
          <a:prstGeom prst="rect">
            <a:avLst/>
          </a:prstGeom>
          <a:noFill/>
        </p:spPr>
        <p:txBody>
          <a:bodyPr wrap="square">
            <a:spAutoFit/>
          </a:bodyPr>
          <a:lstStyle/>
          <a:p>
            <a:pPr algn="ctr"/>
            <a:r>
              <a:rPr lang="en-US" sz="1000" i="1">
                <a:solidFill>
                  <a:schemeClr val="bg1"/>
                </a:solidFill>
              </a:rPr>
              <a:t>Please see full Prescribing Information, including Medication Guide. | Slide 1 of 2</a:t>
            </a:r>
          </a:p>
        </p:txBody>
      </p:sp>
      <p:grpSp>
        <p:nvGrpSpPr>
          <p:cNvPr id="13" name="Groupe 12">
            <a:extLst>
              <a:ext uri="{FF2B5EF4-FFF2-40B4-BE49-F238E27FC236}">
                <a16:creationId xmlns:a16="http://schemas.microsoft.com/office/drawing/2014/main" id="{18DBB917-FDC6-3231-3E62-69079BC1D066}"/>
              </a:ext>
            </a:extLst>
          </p:cNvPr>
          <p:cNvGrpSpPr/>
          <p:nvPr/>
        </p:nvGrpSpPr>
        <p:grpSpPr>
          <a:xfrm>
            <a:off x="10440903" y="6201000"/>
            <a:ext cx="470285" cy="468000"/>
            <a:chOff x="10440903" y="6201000"/>
            <a:chExt cx="470285" cy="468000"/>
          </a:xfrm>
        </p:grpSpPr>
        <p:sp>
          <p:nvSpPr>
            <p:cNvPr id="14" name="ZoneTexte 13">
              <a:hlinkClick r:id="rId5" action="ppaction://hlinksldjump"/>
              <a:extLst>
                <a:ext uri="{FF2B5EF4-FFF2-40B4-BE49-F238E27FC236}">
                  <a16:creationId xmlns:a16="http://schemas.microsoft.com/office/drawing/2014/main" id="{5679D027-A74E-4FCD-86AC-AC07FD8BA813}"/>
                </a:ext>
              </a:extLst>
            </p:cNvPr>
            <p:cNvSpPr txBox="1"/>
            <p:nvPr/>
          </p:nvSpPr>
          <p:spPr>
            <a:xfrm>
              <a:off x="10443188" y="6201000"/>
              <a:ext cx="468000" cy="468000"/>
            </a:xfrm>
            <a:prstGeom prst="rect">
              <a:avLst/>
            </a:prstGeom>
            <a:solidFill>
              <a:schemeClr val="accent2"/>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cxnSp>
          <p:nvCxnSpPr>
            <p:cNvPr id="15" name="Connecteur droit 14">
              <a:extLst>
                <a:ext uri="{FF2B5EF4-FFF2-40B4-BE49-F238E27FC236}">
                  <a16:creationId xmlns:a16="http://schemas.microsoft.com/office/drawing/2014/main" id="{8389A67D-A06B-9234-7832-B27ECA27B519}"/>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35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829E-6766-9323-F5D4-E05F6B508C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8085A1-B25B-69DF-DD06-E62C0DFB0AF0}"/>
              </a:ext>
            </a:extLst>
          </p:cNvPr>
          <p:cNvSpPr/>
          <p:nvPr/>
        </p:nvSpPr>
        <p:spPr>
          <a:xfrm>
            <a:off x="0" y="381000"/>
            <a:ext cx="102031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endParaRPr lang="fr-FR" sz="2800"/>
          </a:p>
        </p:txBody>
      </p:sp>
      <p:sp>
        <p:nvSpPr>
          <p:cNvPr id="2" name="Espace réservé du contenu 1">
            <a:extLst>
              <a:ext uri="{FF2B5EF4-FFF2-40B4-BE49-F238E27FC236}">
                <a16:creationId xmlns:a16="http://schemas.microsoft.com/office/drawing/2014/main" id="{2C52DEBD-78E8-5DB2-7FEE-DB7C5C963563}"/>
              </a:ext>
            </a:extLst>
          </p:cNvPr>
          <p:cNvSpPr>
            <a:spLocks noGrp="1"/>
          </p:cNvSpPr>
          <p:nvPr>
            <p:ph idx="1"/>
          </p:nvPr>
        </p:nvSpPr>
        <p:spPr>
          <a:xfrm>
            <a:off x="586626" y="1260000"/>
            <a:ext cx="11376773" cy="4761816"/>
          </a:xfrm>
        </p:spPr>
        <p:txBody>
          <a:bodyPr wrap="square">
            <a:spAutoFit/>
          </a:bodyPr>
          <a:lstStyle/>
          <a:p>
            <a:r>
              <a:rPr lang="en-US"/>
              <a:t>Warnings and Precautions (continued)</a:t>
            </a:r>
          </a:p>
          <a:p>
            <a:pPr lvl="1"/>
            <a:r>
              <a:rPr lang="en-US" b="1">
                <a:latin typeface="+mn-lt"/>
              </a:rPr>
              <a:t>Hypersensitivity Reactions: </a:t>
            </a:r>
            <a:r>
              <a:rPr lang="en-US"/>
              <a:t>Anaphylactic and anaphylactoid reactions have been reported with DOTAREM, involving cardiovascular, respiratory, and/or cutaneous manifestations. Some patients experienced circulatory collapse and died. Before DOTAREM administration, assess all patients for any history of a reaction to contrast media, bronchial asthma </a:t>
            </a:r>
            <a:br>
              <a:rPr lang="en-US"/>
            </a:br>
            <a:r>
              <a:rPr lang="en-US"/>
              <a:t>and/or allergic disorders.</a:t>
            </a:r>
          </a:p>
          <a:p>
            <a:pPr lvl="1"/>
            <a:r>
              <a:rPr lang="en-US" b="1">
                <a:latin typeface="+mn-lt"/>
              </a:rPr>
              <a:t>Gadolinium Retention: </a:t>
            </a:r>
            <a:r>
              <a:rPr lang="en-US"/>
              <a:t>Gadolinium is retained for months or years in several organs. The highest concentrations have been identified in bone, followed by other organs (e.g. brain, skin, kidney, liver and spleen). While clinical consequences of gadolinium retention have not been established in patients with normal renal function, certain patients might be at higher risk - including those requiring multiple lifetime doses, pregnant and pediatric patients, and patients with inflammatory conditions. Minimize repetitive GBCA imaging studies when possible.</a:t>
            </a:r>
          </a:p>
          <a:p>
            <a:pPr lvl="1"/>
            <a:r>
              <a:rPr lang="en-US" b="1">
                <a:latin typeface="+mn-lt"/>
              </a:rPr>
              <a:t>Acute Kidney Injury: </a:t>
            </a:r>
            <a:r>
              <a:rPr lang="en-US"/>
              <a:t>In patients with chronically reduced renal function, acute kidney injury requiring dialysis has occurred with GBCAs. The risk may increase with increasing dose; administer the lowest dose necessary for adequate imaging.</a:t>
            </a:r>
          </a:p>
          <a:p>
            <a:pPr lvl="1"/>
            <a:r>
              <a:rPr lang="en-US" b="1">
                <a:latin typeface="+mn-lt"/>
              </a:rPr>
              <a:t>Extravasation and Injection Site Reactions: </a:t>
            </a:r>
            <a:r>
              <a:rPr lang="en-US"/>
              <a:t>Ensure catheter and venous patency before injection. Extravasation may result in tissue irritation.</a:t>
            </a:r>
          </a:p>
          <a:p>
            <a:r>
              <a:rPr lang="en-US"/>
              <a:t>Adverse Reactions</a:t>
            </a:r>
          </a:p>
          <a:p>
            <a:pPr marL="0" lvl="1" indent="0">
              <a:buNone/>
            </a:pPr>
            <a:r>
              <a:rPr lang="en-US"/>
              <a:t>In clinical trials, most frequent adverse reactions (&gt;0.2% of patients) included: </a:t>
            </a:r>
            <a:r>
              <a:rPr lang="en-US" b="1">
                <a:latin typeface="+mn-lt"/>
              </a:rPr>
              <a:t>nausea, headache, injection site pain, injection site coldness and rash.</a:t>
            </a:r>
          </a:p>
          <a:p>
            <a:pPr marL="0" lvl="1" indent="0">
              <a:buNone/>
            </a:pPr>
            <a:r>
              <a:rPr lang="en-US"/>
              <a:t>Serious adverse reactions in postmarketing experience include but are not limited to: arrhythmia, cardiac arrest, respiratory arrest, pharyngeal edema, laryngospasm, bronchospasm, coma, convulsion, acute pancreatitis, acute respiratory distress syndrome, pulmonary edema.</a:t>
            </a:r>
          </a:p>
          <a:p>
            <a:r>
              <a:rPr lang="en-US"/>
              <a:t>Use in Specific Populations</a:t>
            </a:r>
          </a:p>
          <a:p>
            <a:pPr lvl="1"/>
            <a:r>
              <a:rPr lang="en-US" b="1">
                <a:latin typeface="+mn-lt"/>
              </a:rPr>
              <a:t>Pregnancy: </a:t>
            </a:r>
            <a:r>
              <a:rPr lang="en-US"/>
              <a:t>GBCAs cross the human placenta and result in fetal exposure and gadolinium retention. Use only if imaging is essential during pregnancy and cannot be delayed.</a:t>
            </a:r>
          </a:p>
          <a:p>
            <a:pPr lvl="1"/>
            <a:r>
              <a:rPr lang="en-US" b="1">
                <a:latin typeface="+mn-lt"/>
              </a:rPr>
              <a:t>Lactation: </a:t>
            </a:r>
            <a:r>
              <a:rPr lang="en-US"/>
              <a:t>No data on the presence of gadoterate in human milk, the effects on the breastfed infant, or the effects on milk production.</a:t>
            </a:r>
          </a:p>
          <a:p>
            <a:pPr lvl="1"/>
            <a:r>
              <a:rPr lang="en-US" b="1">
                <a:latin typeface="+mn-lt"/>
              </a:rPr>
              <a:t>Pediatric Use: </a:t>
            </a:r>
            <a:r>
              <a:rPr lang="en-US"/>
              <a:t>Safety and effectiveness established in pediatric patients including term neonates. Safety not established in preterm neonates.</a:t>
            </a:r>
          </a:p>
          <a:p>
            <a:pPr lvl="1"/>
            <a:r>
              <a:rPr lang="en-US" b="1">
                <a:latin typeface="+mn-lt"/>
              </a:rPr>
              <a:t>Geriatric Use: </a:t>
            </a:r>
            <a:r>
              <a:rPr lang="en-US"/>
              <a:t>DOTAREM is substantially excreted by the kidney; risk of adverse reactions may be greater in patients with impaired renal function.</a:t>
            </a:r>
          </a:p>
          <a:p>
            <a:pPr lvl="1"/>
            <a:r>
              <a:rPr lang="en-US" b="1">
                <a:latin typeface="+mn-lt"/>
              </a:rPr>
              <a:t>Renal Impairment: </a:t>
            </a:r>
            <a:r>
              <a:rPr lang="en-US"/>
              <a:t>Avoid use of GBCAs in patients with renal impairment unless diagnostic information is essential and not available with non-contrast MRI or other modalities.</a:t>
            </a:r>
          </a:p>
        </p:txBody>
      </p:sp>
      <p:sp>
        <p:nvSpPr>
          <p:cNvPr id="5" name="Titre 4">
            <a:extLst>
              <a:ext uri="{FF2B5EF4-FFF2-40B4-BE49-F238E27FC236}">
                <a16:creationId xmlns:a16="http://schemas.microsoft.com/office/drawing/2014/main" id="{B986F2BD-2FD5-9A33-688F-820230A21FF1}"/>
              </a:ext>
            </a:extLst>
          </p:cNvPr>
          <p:cNvSpPr>
            <a:spLocks noGrp="1"/>
          </p:cNvSpPr>
          <p:nvPr>
            <p:ph type="title"/>
          </p:nvPr>
        </p:nvSpPr>
        <p:spPr/>
        <p:txBody>
          <a:bodyPr/>
          <a:lstStyle/>
          <a:p>
            <a:r>
              <a:rPr lang="fr-FR" b="1"/>
              <a:t>DOTAREM® </a:t>
            </a:r>
            <a:r>
              <a:rPr lang="fr-FR"/>
              <a:t>(gadoterate meglumine) injection - Important Safety Information</a:t>
            </a:r>
            <a:r>
              <a:rPr lang="fr-FR" sz="1400"/>
              <a:t> (continued)</a:t>
            </a:r>
          </a:p>
        </p:txBody>
      </p:sp>
      <p:sp>
        <p:nvSpPr>
          <p:cNvPr id="9" name="ZoneTexte 8">
            <a:extLst>
              <a:ext uri="{FF2B5EF4-FFF2-40B4-BE49-F238E27FC236}">
                <a16:creationId xmlns:a16="http://schemas.microsoft.com/office/drawing/2014/main" id="{FE535C64-9F39-1EC4-CAE9-89DFBE63B9A7}"/>
              </a:ext>
            </a:extLst>
          </p:cNvPr>
          <p:cNvSpPr txBox="1"/>
          <p:nvPr/>
        </p:nvSpPr>
        <p:spPr>
          <a:xfrm>
            <a:off x="133293" y="5907316"/>
            <a:ext cx="11925414" cy="246221"/>
          </a:xfrm>
          <a:prstGeom prst="rect">
            <a:avLst/>
          </a:prstGeom>
          <a:noFill/>
        </p:spPr>
        <p:txBody>
          <a:bodyPr wrap="square">
            <a:spAutoFit/>
          </a:bodyPr>
          <a:lstStyle/>
          <a:p>
            <a:pPr algn="ctr"/>
            <a:r>
              <a:rPr lang="en-US" sz="1000" i="1">
                <a:solidFill>
                  <a:schemeClr val="bg1"/>
                </a:solidFill>
              </a:rPr>
              <a:t>Report negative side effects to the FDA at www.fda.gov/medwatch or 1-800-FDA-1088. Please see the full Prescribing Information, including the Medication Guide, for additional important safety information. | Slide 2 of 2</a:t>
            </a:r>
          </a:p>
        </p:txBody>
      </p:sp>
      <p:pic>
        <p:nvPicPr>
          <p:cNvPr id="10" name="Graphique 9">
            <a:hlinkClick r:id="rId2" action="ppaction://hlinksldjump"/>
            <a:extLst>
              <a:ext uri="{FF2B5EF4-FFF2-40B4-BE49-F238E27FC236}">
                <a16:creationId xmlns:a16="http://schemas.microsoft.com/office/drawing/2014/main" id="{4E2E8B51-0E98-9EA5-5F90-45BE046BC1F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0" y="2919413"/>
            <a:ext cx="228600" cy="1019175"/>
          </a:xfrm>
          <a:prstGeom prst="rect">
            <a:avLst/>
          </a:prstGeom>
        </p:spPr>
      </p:pic>
      <p:grpSp>
        <p:nvGrpSpPr>
          <p:cNvPr id="12" name="Groupe 11">
            <a:extLst>
              <a:ext uri="{FF2B5EF4-FFF2-40B4-BE49-F238E27FC236}">
                <a16:creationId xmlns:a16="http://schemas.microsoft.com/office/drawing/2014/main" id="{3308F048-DF6F-03F5-3A31-06CA1D50DF5A}"/>
              </a:ext>
            </a:extLst>
          </p:cNvPr>
          <p:cNvGrpSpPr/>
          <p:nvPr/>
        </p:nvGrpSpPr>
        <p:grpSpPr>
          <a:xfrm>
            <a:off x="10440903" y="6201000"/>
            <a:ext cx="470285" cy="468000"/>
            <a:chOff x="10440903" y="6201000"/>
            <a:chExt cx="470285" cy="468000"/>
          </a:xfrm>
        </p:grpSpPr>
        <p:sp>
          <p:nvSpPr>
            <p:cNvPr id="13" name="ZoneTexte 12">
              <a:hlinkClick r:id="rId4" action="ppaction://hlinksldjump"/>
              <a:extLst>
                <a:ext uri="{FF2B5EF4-FFF2-40B4-BE49-F238E27FC236}">
                  <a16:creationId xmlns:a16="http://schemas.microsoft.com/office/drawing/2014/main" id="{4BFEBE3F-5A17-1969-184A-08C73F98A25F}"/>
                </a:ext>
              </a:extLst>
            </p:cNvPr>
            <p:cNvSpPr txBox="1"/>
            <p:nvPr/>
          </p:nvSpPr>
          <p:spPr>
            <a:xfrm>
              <a:off x="10443188" y="6201000"/>
              <a:ext cx="468000" cy="468000"/>
            </a:xfrm>
            <a:prstGeom prst="rect">
              <a:avLst/>
            </a:prstGeom>
            <a:solidFill>
              <a:schemeClr val="accent2"/>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cxnSp>
          <p:nvCxnSpPr>
            <p:cNvPr id="14" name="Connecteur droit 13">
              <a:extLst>
                <a:ext uri="{FF2B5EF4-FFF2-40B4-BE49-F238E27FC236}">
                  <a16:creationId xmlns:a16="http://schemas.microsoft.com/office/drawing/2014/main" id="{4C06EF7A-79B8-DEE6-C478-037D13D351B8}"/>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183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5E9CD5-BE35-A5D2-992B-3C9944E17A37}"/>
              </a:ext>
            </a:extLst>
          </p:cNvPr>
          <p:cNvSpPr/>
          <p:nvPr/>
        </p:nvSpPr>
        <p:spPr>
          <a:xfrm>
            <a:off x="0" y="381000"/>
            <a:ext cx="91744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endParaRPr lang="fr-FR" sz="2800"/>
          </a:p>
        </p:txBody>
      </p:sp>
      <p:sp>
        <p:nvSpPr>
          <p:cNvPr id="3" name="Titre 2">
            <a:extLst>
              <a:ext uri="{FF2B5EF4-FFF2-40B4-BE49-F238E27FC236}">
                <a16:creationId xmlns:a16="http://schemas.microsoft.com/office/drawing/2014/main" id="{6E82FB52-3A2A-C52D-A3EE-35A0DC8A45E0}"/>
              </a:ext>
            </a:extLst>
          </p:cNvPr>
          <p:cNvSpPr>
            <a:spLocks noGrp="1"/>
          </p:cNvSpPr>
          <p:nvPr>
            <p:ph type="title"/>
          </p:nvPr>
        </p:nvSpPr>
        <p:spPr/>
        <p:txBody>
          <a:bodyPr/>
          <a:lstStyle/>
          <a:p>
            <a:r>
              <a:rPr lang="fr-FR" b="1"/>
              <a:t>ELUCIREM™ </a:t>
            </a:r>
            <a:r>
              <a:rPr lang="fr-FR"/>
              <a:t>(gadopiclenol) injection - Important Safety Information</a:t>
            </a:r>
          </a:p>
        </p:txBody>
      </p:sp>
      <p:sp>
        <p:nvSpPr>
          <p:cNvPr id="9" name="Espace réservé du contenu 1">
            <a:extLst>
              <a:ext uri="{FF2B5EF4-FFF2-40B4-BE49-F238E27FC236}">
                <a16:creationId xmlns:a16="http://schemas.microsoft.com/office/drawing/2014/main" id="{3DAC756E-E47D-6C52-F460-21E3E0144860}"/>
              </a:ext>
            </a:extLst>
          </p:cNvPr>
          <p:cNvSpPr txBox="1">
            <a:spLocks/>
          </p:cNvSpPr>
          <p:nvPr/>
        </p:nvSpPr>
        <p:spPr>
          <a:xfrm>
            <a:off x="587375" y="3852000"/>
            <a:ext cx="11337925" cy="2019399"/>
          </a:xfrm>
          <a:prstGeom prst="rect">
            <a:avLst/>
          </a:prstGeom>
        </p:spPr>
        <p:txBody>
          <a:bodyPr vert="horz" wrap="square" lIns="91440" tIns="45720" rIns="91440" bIns="45720" rtlCol="0">
            <a:spAutoFit/>
          </a:bodyPr>
          <a:lstStyle>
            <a:lvl1pPr indent="0">
              <a:lnSpc>
                <a:spcPct val="90000"/>
              </a:lnSpc>
              <a:spcBef>
                <a:spcPts val="1200"/>
              </a:spcBef>
              <a:buFont typeface="Arial" panose="020B0604020202020204" pitchFamily="34" charset="0"/>
              <a:buNone/>
              <a:defRPr sz="1600" b="1">
                <a:solidFill>
                  <a:schemeClr val="accent2"/>
                </a:solidFill>
              </a:defRPr>
            </a:lvl1pPr>
            <a:lvl2pPr marL="0" lvl="1" indent="0">
              <a:lnSpc>
                <a:spcPct val="90000"/>
              </a:lnSpc>
              <a:spcBef>
                <a:spcPts val="600"/>
              </a:spcBef>
              <a:buFont typeface="Symbol" panose="05050102010706020507" pitchFamily="18" charset="2"/>
              <a:buNone/>
              <a:defRPr sz="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2pPr>
            <a:lvl3pPr marL="324000" indent="-144000">
              <a:lnSpc>
                <a:spcPct val="90000"/>
              </a:lnSpc>
              <a:spcBef>
                <a:spcPts val="500"/>
              </a:spcBef>
              <a:buFont typeface="Arial" panose="020B0604020202020204" pitchFamily="34" charset="0"/>
              <a:buChar char="•"/>
              <a:defRPr sz="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3pPr>
            <a:lvl4pPr marL="504000" indent="-144000">
              <a:lnSpc>
                <a:spcPct val="90000"/>
              </a:lnSpc>
              <a:spcBef>
                <a:spcPts val="500"/>
              </a:spcBef>
              <a:buFont typeface="Arial" panose="020B0604020202020204" pitchFamily="34" charset="0"/>
              <a:buChar char="•"/>
              <a:defRPr sz="11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4pPr>
            <a:lvl5pPr marL="717550" indent="-144463">
              <a:lnSpc>
                <a:spcPct val="90000"/>
              </a:lnSpc>
              <a:spcBef>
                <a:spcPts val="500"/>
              </a:spcBef>
              <a:buFont typeface="Arial" panose="020B0604020202020204" pitchFamily="34" charset="0"/>
              <a:buChar char="•"/>
              <a:defRPr sz="11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85000"/>
              </a:lnSpc>
            </a:pPr>
            <a:r>
              <a:rPr lang="en-US"/>
              <a:t>Indications and Usage</a:t>
            </a:r>
          </a:p>
          <a:p>
            <a:pPr lvl="1">
              <a:lnSpc>
                <a:spcPct val="85000"/>
              </a:lnSpc>
              <a:spcBef>
                <a:spcPts val="400"/>
              </a:spcBef>
            </a:pPr>
            <a:r>
              <a:rPr lang="en-US"/>
              <a:t>ELUCIREM™ (gadopiclenol) injection is indicated in adult and pediatric patients, including term neonates for use with magnetic resonance imaging (MRI) to detect and visualize lesions with abnormal vascularity in the central nervous system (brain, spine, and associated tissues), and the body (head and neck, thorax, abdomen, pelvis, and musculoskeletal system).</a:t>
            </a:r>
          </a:p>
          <a:p>
            <a:pPr>
              <a:lnSpc>
                <a:spcPct val="85000"/>
              </a:lnSpc>
            </a:pPr>
            <a:r>
              <a:rPr lang="en-US"/>
              <a:t>Contraindications</a:t>
            </a:r>
          </a:p>
          <a:p>
            <a:pPr lvl="1">
              <a:lnSpc>
                <a:spcPct val="85000"/>
              </a:lnSpc>
              <a:spcBef>
                <a:spcPts val="400"/>
              </a:spcBef>
            </a:pPr>
            <a:r>
              <a:rPr lang="en-US"/>
              <a:t>Contraindicated in patients with history of hypersensitivity reactions to ELUCIREM.</a:t>
            </a:r>
          </a:p>
          <a:p>
            <a:pPr>
              <a:lnSpc>
                <a:spcPct val="85000"/>
              </a:lnSpc>
            </a:pPr>
            <a:r>
              <a:rPr lang="en-US"/>
              <a:t>Warnings and Precautions (continued on next slide)</a:t>
            </a:r>
          </a:p>
          <a:p>
            <a:pPr marL="144000" lvl="1" indent="-144000">
              <a:lnSpc>
                <a:spcPct val="85000"/>
              </a:lnSpc>
              <a:spcBef>
                <a:spcPts val="400"/>
              </a:spcBef>
              <a:buFont typeface="Symbol" panose="05050102010706020507" pitchFamily="18" charset="2"/>
              <a:buChar char="·"/>
            </a:pPr>
            <a:r>
              <a:rPr lang="en-US" b="1">
                <a:latin typeface="+mn-lt"/>
              </a:rPr>
              <a:t>Risk Associated with Intrathecal Use: </a:t>
            </a:r>
            <a:r>
              <a:rPr lang="en-US"/>
              <a:t>Not approved for intrathecal use; can cause death, coma, encephalopathy, and seizures.</a:t>
            </a:r>
          </a:p>
          <a:p>
            <a:pPr marL="144000" lvl="1" indent="-144000">
              <a:lnSpc>
                <a:spcPct val="85000"/>
              </a:lnSpc>
              <a:spcBef>
                <a:spcPts val="400"/>
              </a:spcBef>
              <a:buFont typeface="Symbol" panose="05050102010706020507" pitchFamily="18" charset="2"/>
              <a:buChar char="·"/>
            </a:pPr>
            <a:r>
              <a:rPr lang="en-US" b="1">
                <a:latin typeface="+mn-lt"/>
              </a:rPr>
              <a:t>Nephrogenic Systemic Fibrosis: </a:t>
            </a:r>
            <a:r>
              <a:rPr lang="en-US"/>
              <a:t>Avoid use among patients with impaired elimination unless essential.</a:t>
            </a:r>
          </a:p>
        </p:txBody>
      </p:sp>
      <p:sp>
        <p:nvSpPr>
          <p:cNvPr id="12" name="Espace réservé du contenu 1">
            <a:extLst>
              <a:ext uri="{FF2B5EF4-FFF2-40B4-BE49-F238E27FC236}">
                <a16:creationId xmlns:a16="http://schemas.microsoft.com/office/drawing/2014/main" id="{D6E67BEE-93EA-384D-B5B6-3E13358DCA9A}"/>
              </a:ext>
            </a:extLst>
          </p:cNvPr>
          <p:cNvSpPr txBox="1">
            <a:spLocks/>
          </p:cNvSpPr>
          <p:nvPr/>
        </p:nvSpPr>
        <p:spPr>
          <a:xfrm>
            <a:off x="649366" y="1533225"/>
            <a:ext cx="10893266" cy="2119316"/>
          </a:xfrm>
          <a:prstGeom prst="rect">
            <a:avLst/>
          </a:prstGeom>
          <a:solidFill>
            <a:schemeClr val="bg2">
              <a:alpha val="16000"/>
            </a:schemeClr>
          </a:solidFill>
          <a:ln>
            <a:solidFill>
              <a:schemeClr val="accent2"/>
            </a:solidFill>
          </a:ln>
        </p:spPr>
        <p:txBody>
          <a:bodyPr vert="horz" wrap="square" lIns="288000" tIns="45720" rIns="91440" bIns="45720" rtlCol="0" anchor="ctr">
            <a:noAutofit/>
          </a:bodyPr>
          <a:lstStyle>
            <a:lvl1pPr marL="0" indent="0" algn="l" defTabSz="914400" rtl="0" eaLnBrk="1" latinLnBrk="0" hangingPunct="1">
              <a:lnSpc>
                <a:spcPct val="90000"/>
              </a:lnSpc>
              <a:spcBef>
                <a:spcPts val="1200"/>
              </a:spcBef>
              <a:buFont typeface="Arial" panose="020B0604020202020204" pitchFamily="34" charset="0"/>
              <a:buNone/>
              <a:defRPr sz="1600" b="1" kern="1200">
                <a:solidFill>
                  <a:schemeClr val="accent2"/>
                </a:solidFill>
                <a:latin typeface="+mn-lt"/>
                <a:ea typeface="+mn-ea"/>
                <a:cs typeface="+mn-cs"/>
              </a:defRPr>
            </a:lvl1pPr>
            <a:lvl2pPr marL="144000" indent="-144000" algn="l" defTabSz="914400" rtl="0" eaLnBrk="1" latinLnBrk="0" hangingPunct="1">
              <a:lnSpc>
                <a:spcPct val="90000"/>
              </a:lnSpc>
              <a:spcBef>
                <a:spcPts val="600"/>
              </a:spcBef>
              <a:buFont typeface="Symbol" panose="05050102010706020507" pitchFamily="18" charset="2"/>
              <a:buChar char="·"/>
              <a:defRPr sz="12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2pPr>
            <a:lvl3pPr marL="324000" indent="-1440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3pPr>
            <a:lvl4pPr marL="504000" indent="-1440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4pPr>
            <a:lvl5pPr marL="717550" indent="-144463"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Risk Associated with Intrathecal Use</a:t>
            </a:r>
          </a:p>
          <a:p>
            <a:pPr marL="0" lvl="1" indent="0">
              <a:spcBef>
                <a:spcPts val="400"/>
              </a:spcBef>
              <a:buFont typeface="Symbol" panose="05050102010706020507" pitchFamily="18" charset="2"/>
              <a:buNone/>
            </a:pPr>
            <a:r>
              <a:rPr lang="en-US"/>
              <a:t>Intrathecal administration of gadolinium-based contrast agents (GBCAs) can cause serious adverse reactions including </a:t>
            </a:r>
            <a:r>
              <a:rPr lang="en-US" b="1">
                <a:latin typeface="+mn-lt"/>
              </a:rPr>
              <a:t>death, coma, encephalopathy, and seizures.</a:t>
            </a:r>
            <a:br>
              <a:rPr lang="en-US" b="1">
                <a:latin typeface="+mn-lt"/>
              </a:rPr>
            </a:br>
            <a:r>
              <a:rPr lang="en-US" b="1">
                <a:latin typeface="+mn-lt"/>
              </a:rPr>
              <a:t>ELUCIREM is not approved for intrathecal use</a:t>
            </a:r>
            <a:r>
              <a:rPr lang="en-US"/>
              <a:t>.</a:t>
            </a:r>
          </a:p>
          <a:p>
            <a:r>
              <a:rPr lang="en-US"/>
              <a:t>Nephrogenic Systemic Fibrosis</a:t>
            </a:r>
          </a:p>
          <a:p>
            <a:pPr marL="0" lvl="1" indent="0">
              <a:spcBef>
                <a:spcPts val="400"/>
              </a:spcBef>
              <a:buFont typeface="Symbol" panose="05050102010706020507" pitchFamily="18" charset="2"/>
              <a:buNone/>
            </a:pPr>
            <a:r>
              <a:rPr lang="en-US"/>
              <a:t>GBCAs increase the risk for NSF among patients with impaired elimination of the drugs. Avoid use of ELUCIREM in these patients unless the diagnostic information is essential and not available with non-contrasted MRI or other modalities. NSF may result in </a:t>
            </a:r>
            <a:r>
              <a:rPr lang="en-US" b="1">
                <a:latin typeface="+mn-lt"/>
              </a:rPr>
              <a:t>fatal or debilitating fibrosis</a:t>
            </a:r>
            <a:r>
              <a:rPr lang="en-US"/>
              <a:t> affecting the skin, muscle and internal organs. </a:t>
            </a:r>
            <a:br>
              <a:rPr lang="en-US"/>
            </a:br>
            <a:r>
              <a:rPr lang="en-US"/>
              <a:t>The risk for NSF appears highest among patients with: Chronic, severe kidney disease (GFR &lt;30 mL/min/1.73 m²) or Acute kidney injury. Screen patients for acute kidney injury and other conditions that may reduce renal function. For patients at highest risk for NSF, do not exceed the recommended ELUCIREM dose and allow a sufficient period of time for elimination of the drug prior to any re-administration.</a:t>
            </a:r>
          </a:p>
        </p:txBody>
      </p:sp>
      <p:sp>
        <p:nvSpPr>
          <p:cNvPr id="18" name="ZoneTexte 17">
            <a:extLst>
              <a:ext uri="{FF2B5EF4-FFF2-40B4-BE49-F238E27FC236}">
                <a16:creationId xmlns:a16="http://schemas.microsoft.com/office/drawing/2014/main" id="{C526FBCA-CDA7-8383-E3C1-69DA167FF4FA}"/>
              </a:ext>
            </a:extLst>
          </p:cNvPr>
          <p:cNvSpPr txBox="1"/>
          <p:nvPr/>
        </p:nvSpPr>
        <p:spPr>
          <a:xfrm>
            <a:off x="649367" y="1223243"/>
            <a:ext cx="10893265" cy="307777"/>
          </a:xfrm>
          <a:prstGeom prst="rect">
            <a:avLst/>
          </a:prstGeom>
          <a:solidFill>
            <a:schemeClr val="accent2"/>
          </a:solidFill>
          <a:ln>
            <a:solidFill>
              <a:schemeClr val="accent2"/>
            </a:solidFill>
          </a:ln>
        </p:spPr>
        <p:txBody>
          <a:bodyPr wrap="square" anchor="ctr">
            <a:noAutofit/>
          </a:bodyPr>
          <a:lstStyle/>
          <a:p>
            <a:pPr algn="ctr"/>
            <a:r>
              <a:rPr lang="en-US" sz="1400" b="1">
                <a:solidFill>
                  <a:schemeClr val="bg1"/>
                </a:solidFill>
              </a:rPr>
              <a:t>WARNING: RISK ASSOCIATED WITH INTRATHECAL USE and NEPHROGENIC SYSTEMIC FIBROSIS (NSF)</a:t>
            </a:r>
          </a:p>
        </p:txBody>
      </p:sp>
      <p:pic>
        <p:nvPicPr>
          <p:cNvPr id="26" name="Graphique 25">
            <a:hlinkClick r:id="rId2" action="ppaction://hlinksldjump"/>
            <a:extLst>
              <a:ext uri="{FF2B5EF4-FFF2-40B4-BE49-F238E27FC236}">
                <a16:creationId xmlns:a16="http://schemas.microsoft.com/office/drawing/2014/main" id="{BB63FC04-5B96-C707-E8C2-2983FB46F9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63400" y="2919413"/>
            <a:ext cx="228600" cy="1019175"/>
          </a:xfrm>
          <a:prstGeom prst="rect">
            <a:avLst/>
          </a:prstGeom>
        </p:spPr>
      </p:pic>
      <p:sp>
        <p:nvSpPr>
          <p:cNvPr id="27" name="ZoneTexte 26">
            <a:extLst>
              <a:ext uri="{FF2B5EF4-FFF2-40B4-BE49-F238E27FC236}">
                <a16:creationId xmlns:a16="http://schemas.microsoft.com/office/drawing/2014/main" id="{F3744437-5F5A-91A1-CDF2-DBB9889196B5}"/>
              </a:ext>
            </a:extLst>
          </p:cNvPr>
          <p:cNvSpPr txBox="1"/>
          <p:nvPr/>
        </p:nvSpPr>
        <p:spPr>
          <a:xfrm>
            <a:off x="133293" y="5907316"/>
            <a:ext cx="11925414" cy="246221"/>
          </a:xfrm>
          <a:prstGeom prst="rect">
            <a:avLst/>
          </a:prstGeom>
          <a:noFill/>
        </p:spPr>
        <p:txBody>
          <a:bodyPr wrap="square">
            <a:spAutoFit/>
          </a:bodyPr>
          <a:lstStyle/>
          <a:p>
            <a:pPr algn="ctr"/>
            <a:r>
              <a:rPr lang="en-US" sz="1000" i="1">
                <a:solidFill>
                  <a:schemeClr val="bg1"/>
                </a:solidFill>
              </a:rPr>
              <a:t>Please see full Prescribing Information, including Medication Guide. | Slide 1 of 2</a:t>
            </a:r>
          </a:p>
        </p:txBody>
      </p:sp>
      <p:grpSp>
        <p:nvGrpSpPr>
          <p:cNvPr id="34" name="Groupe 33">
            <a:extLst>
              <a:ext uri="{FF2B5EF4-FFF2-40B4-BE49-F238E27FC236}">
                <a16:creationId xmlns:a16="http://schemas.microsoft.com/office/drawing/2014/main" id="{171530AD-A04C-7D64-71B9-F69AD72622A8}"/>
              </a:ext>
            </a:extLst>
          </p:cNvPr>
          <p:cNvGrpSpPr/>
          <p:nvPr/>
        </p:nvGrpSpPr>
        <p:grpSpPr>
          <a:xfrm>
            <a:off x="10440903" y="6201000"/>
            <a:ext cx="470285" cy="468000"/>
            <a:chOff x="10440903" y="6201000"/>
            <a:chExt cx="470285" cy="468000"/>
          </a:xfrm>
        </p:grpSpPr>
        <p:sp>
          <p:nvSpPr>
            <p:cNvPr id="28" name="ZoneTexte 27">
              <a:hlinkClick r:id="rId4" action="ppaction://hlinksldjump"/>
              <a:extLst>
                <a:ext uri="{FF2B5EF4-FFF2-40B4-BE49-F238E27FC236}">
                  <a16:creationId xmlns:a16="http://schemas.microsoft.com/office/drawing/2014/main" id="{BE66DE49-6B1D-7C87-0A7E-61163FCCBFE9}"/>
                </a:ext>
              </a:extLst>
            </p:cNvPr>
            <p:cNvSpPr txBox="1"/>
            <p:nvPr/>
          </p:nvSpPr>
          <p:spPr>
            <a:xfrm>
              <a:off x="10443188" y="6201000"/>
              <a:ext cx="468000" cy="468000"/>
            </a:xfrm>
            <a:prstGeom prst="rect">
              <a:avLst/>
            </a:prstGeom>
            <a:solidFill>
              <a:schemeClr val="accent2"/>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cxnSp>
          <p:nvCxnSpPr>
            <p:cNvPr id="31" name="Connecteur droit 30">
              <a:extLst>
                <a:ext uri="{FF2B5EF4-FFF2-40B4-BE49-F238E27FC236}">
                  <a16:creationId xmlns:a16="http://schemas.microsoft.com/office/drawing/2014/main" id="{3DCEC3B2-E173-B924-C15A-CF850450B590}"/>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183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829E-6766-9323-F5D4-E05F6B508C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8085A1-B25B-69DF-DD06-E62C0DFB0AF0}"/>
              </a:ext>
            </a:extLst>
          </p:cNvPr>
          <p:cNvSpPr/>
          <p:nvPr/>
        </p:nvSpPr>
        <p:spPr>
          <a:xfrm>
            <a:off x="0" y="381000"/>
            <a:ext cx="91744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endParaRPr lang="fr-FR" sz="2800"/>
          </a:p>
        </p:txBody>
      </p:sp>
      <p:sp>
        <p:nvSpPr>
          <p:cNvPr id="2" name="Espace réservé du contenu 1">
            <a:extLst>
              <a:ext uri="{FF2B5EF4-FFF2-40B4-BE49-F238E27FC236}">
                <a16:creationId xmlns:a16="http://schemas.microsoft.com/office/drawing/2014/main" id="{2C52DEBD-78E8-5DB2-7FEE-DB7C5C963563}"/>
              </a:ext>
            </a:extLst>
          </p:cNvPr>
          <p:cNvSpPr>
            <a:spLocks noGrp="1"/>
          </p:cNvSpPr>
          <p:nvPr>
            <p:ph idx="1"/>
          </p:nvPr>
        </p:nvSpPr>
        <p:spPr/>
        <p:txBody>
          <a:bodyPr>
            <a:spAutoFit/>
          </a:bodyPr>
          <a:lstStyle/>
          <a:p>
            <a:r>
              <a:rPr lang="en-US"/>
              <a:t>Warnings and Precautions (continued)</a:t>
            </a:r>
          </a:p>
          <a:p>
            <a:pPr lvl="1"/>
            <a:r>
              <a:rPr lang="en-US" b="1">
                <a:latin typeface="+mn-lt"/>
              </a:rPr>
              <a:t>Hypersensitivity Reactions: </a:t>
            </a:r>
            <a:r>
              <a:rPr lang="en-US"/>
              <a:t>Before ELUCIREM administration, assess all patients for any history of a reaction to contrast media, bronchial asthma and/or allergic disorders.</a:t>
            </a:r>
          </a:p>
          <a:p>
            <a:pPr lvl="1"/>
            <a:r>
              <a:rPr lang="en-US" b="1">
                <a:latin typeface="+mn-lt"/>
              </a:rPr>
              <a:t>Gadolinium Retention: </a:t>
            </a:r>
            <a:r>
              <a:rPr lang="en-US"/>
              <a:t>Gadolinium is retained in the body for months or years in several organs. Certain patients may be at higher risk - including those requiring multiple lifetime doses, pregnant and pediatric patients, and patients with inflammatory conditions. Minimize repetitive GBCA imaging studies when possible.</a:t>
            </a:r>
          </a:p>
          <a:p>
            <a:pPr lvl="1"/>
            <a:r>
              <a:rPr lang="en-US" b="1">
                <a:latin typeface="+mn-lt"/>
              </a:rPr>
              <a:t>Acute Kidney Injury: </a:t>
            </a:r>
            <a:r>
              <a:rPr lang="en-US"/>
              <a:t>In patients with chronically reduced renal function, acute kidney injury requiring dialysis has occurred with GBCAs.</a:t>
            </a:r>
          </a:p>
          <a:p>
            <a:pPr lvl="1"/>
            <a:r>
              <a:rPr lang="en-US" b="1">
                <a:latin typeface="+mn-lt"/>
              </a:rPr>
              <a:t>Extravasation and Injection Site Reactions: </a:t>
            </a:r>
            <a:r>
              <a:rPr lang="en-US"/>
              <a:t>Ensure catheter and venous patency before injection. Extravasation may result in tissue irritation.</a:t>
            </a:r>
          </a:p>
          <a:p>
            <a:pPr lvl="1"/>
            <a:r>
              <a:rPr lang="en-US" b="1">
                <a:latin typeface="+mn-lt"/>
              </a:rPr>
              <a:t>Interference with Visualization: </a:t>
            </a:r>
            <a:r>
              <a:rPr lang="en-US"/>
              <a:t>As with any GBCA, ELUCIREM may impair visualization of lesions seen on non-contrast MRI.</a:t>
            </a:r>
          </a:p>
          <a:p>
            <a:r>
              <a:rPr lang="en-US"/>
              <a:t>Adverse Reactions</a:t>
            </a:r>
          </a:p>
          <a:p>
            <a:pPr marL="0" lvl="1" indent="0">
              <a:buNone/>
            </a:pPr>
            <a:r>
              <a:rPr lang="en-US"/>
              <a:t>In clinical trials, most frequent adverse reactions (&gt;0.2% of patients) included: </a:t>
            </a:r>
            <a:r>
              <a:rPr lang="en-US" b="1">
                <a:latin typeface="+mn-lt"/>
              </a:rPr>
              <a:t>injection site pain, headache, nausea, injection site warmth, injection site coldness, dizziness, localized swelling and erythema</a:t>
            </a:r>
            <a:r>
              <a:rPr lang="en-US"/>
              <a:t>.</a:t>
            </a:r>
          </a:p>
          <a:p>
            <a:pPr marL="0" lvl="1" indent="0">
              <a:buNone/>
            </a:pPr>
            <a:r>
              <a:rPr lang="en-US"/>
              <a:t>Postmarketing experience with ELUCIREM or other GBCAs: Acute pancreatitis, acute respiratory distress syndrome, pulmonary edema.</a:t>
            </a:r>
          </a:p>
          <a:p>
            <a:r>
              <a:rPr lang="en-US"/>
              <a:t>Use in Specific Populations</a:t>
            </a:r>
          </a:p>
          <a:p>
            <a:pPr lvl="1"/>
            <a:r>
              <a:rPr lang="en-US" b="1">
                <a:latin typeface="+mn-lt"/>
              </a:rPr>
              <a:t>Pregnancy: </a:t>
            </a:r>
            <a:r>
              <a:rPr lang="en-US"/>
              <a:t>GBCAs cross the human placenta and result in fetal exposure.</a:t>
            </a:r>
          </a:p>
          <a:p>
            <a:pPr lvl="1"/>
            <a:r>
              <a:rPr lang="en-US" b="1">
                <a:latin typeface="+mn-lt"/>
              </a:rPr>
              <a:t>Lactation: </a:t>
            </a:r>
            <a:r>
              <a:rPr lang="en-US"/>
              <a:t>No data on presence of ELUCIREM in human milk, effects on the breastfed infant, or effects on milk production.</a:t>
            </a:r>
          </a:p>
          <a:p>
            <a:pPr lvl="1"/>
            <a:r>
              <a:rPr lang="en-US" b="1">
                <a:latin typeface="+mn-lt"/>
              </a:rPr>
              <a:t>Pediatric Use: </a:t>
            </a:r>
            <a:r>
              <a:rPr lang="en-US"/>
              <a:t>Safety and effectiveness established in pediatric patients including term neonates. Safety not established in preterm neonates.</a:t>
            </a:r>
          </a:p>
          <a:p>
            <a:pPr lvl="1"/>
            <a:r>
              <a:rPr lang="en-US" b="1">
                <a:latin typeface="+mn-lt"/>
              </a:rPr>
              <a:t>Geriatric Use: </a:t>
            </a:r>
            <a:r>
              <a:rPr lang="en-US"/>
              <a:t>ELUCIREM is substantially excreted by the kidney; risk of adverse reactions may be greater in patients with impaired renal function.</a:t>
            </a:r>
          </a:p>
          <a:p>
            <a:pPr lvl="1"/>
            <a:r>
              <a:rPr lang="en-US" b="1">
                <a:latin typeface="+mn-lt"/>
              </a:rPr>
              <a:t>Renal Impairment: </a:t>
            </a:r>
            <a:r>
              <a:rPr lang="en-US"/>
              <a:t>Avoid use of GBCAs in patients with renal impairment unless diagnostic information is essential and not available with non-contrast MRI or other modalities.</a:t>
            </a:r>
          </a:p>
        </p:txBody>
      </p:sp>
      <p:sp>
        <p:nvSpPr>
          <p:cNvPr id="6" name="Titre 5">
            <a:extLst>
              <a:ext uri="{FF2B5EF4-FFF2-40B4-BE49-F238E27FC236}">
                <a16:creationId xmlns:a16="http://schemas.microsoft.com/office/drawing/2014/main" id="{CDE87F63-A1F1-2916-FB5E-353DAA466547}"/>
              </a:ext>
            </a:extLst>
          </p:cNvPr>
          <p:cNvSpPr>
            <a:spLocks noGrp="1"/>
          </p:cNvSpPr>
          <p:nvPr>
            <p:ph type="title"/>
          </p:nvPr>
        </p:nvSpPr>
        <p:spPr>
          <a:xfrm>
            <a:off x="371474" y="506484"/>
            <a:ext cx="9771561" cy="397032"/>
          </a:xfrm>
        </p:spPr>
        <p:txBody>
          <a:bodyPr/>
          <a:lstStyle/>
          <a:p>
            <a:r>
              <a:rPr lang="fr-FR" b="1"/>
              <a:t>ELUCIREM™ </a:t>
            </a:r>
            <a:r>
              <a:rPr lang="fr-FR"/>
              <a:t>(gadopiclenol) injection - Important Safety Information</a:t>
            </a:r>
            <a:r>
              <a:rPr lang="fr-FR" sz="1400"/>
              <a:t> (continued)</a:t>
            </a:r>
            <a:endParaRPr lang="fr-FR"/>
          </a:p>
        </p:txBody>
      </p:sp>
      <p:sp>
        <p:nvSpPr>
          <p:cNvPr id="10" name="ZoneTexte 9">
            <a:extLst>
              <a:ext uri="{FF2B5EF4-FFF2-40B4-BE49-F238E27FC236}">
                <a16:creationId xmlns:a16="http://schemas.microsoft.com/office/drawing/2014/main" id="{29D7DA95-639F-7AB6-D1DA-67FAC9AEC7E2}"/>
              </a:ext>
            </a:extLst>
          </p:cNvPr>
          <p:cNvSpPr txBox="1"/>
          <p:nvPr/>
        </p:nvSpPr>
        <p:spPr>
          <a:xfrm>
            <a:off x="133293" y="5907316"/>
            <a:ext cx="11925414" cy="246221"/>
          </a:xfrm>
          <a:prstGeom prst="rect">
            <a:avLst/>
          </a:prstGeom>
          <a:noFill/>
        </p:spPr>
        <p:txBody>
          <a:bodyPr wrap="square">
            <a:spAutoFit/>
          </a:bodyPr>
          <a:lstStyle/>
          <a:p>
            <a:pPr algn="ctr"/>
            <a:r>
              <a:rPr lang="en-US" sz="1000" i="1">
                <a:solidFill>
                  <a:schemeClr val="bg1"/>
                </a:solidFill>
              </a:rPr>
              <a:t>Report negative side effects to the FDA at www.fda.gov/medwatch or 1-800-FDA-1088. Please see the full Prescribing Information, including the Medication Guide, for additional important safety information. | Slide 2 of 2</a:t>
            </a:r>
          </a:p>
        </p:txBody>
      </p:sp>
      <p:pic>
        <p:nvPicPr>
          <p:cNvPr id="11" name="Graphique 10">
            <a:hlinkClick r:id="rId2" action="ppaction://hlinksldjump"/>
            <a:extLst>
              <a:ext uri="{FF2B5EF4-FFF2-40B4-BE49-F238E27FC236}">
                <a16:creationId xmlns:a16="http://schemas.microsoft.com/office/drawing/2014/main" id="{3EAED8FF-E7CF-BA67-BCFA-7E327A2D24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0" y="2919413"/>
            <a:ext cx="228600" cy="1019175"/>
          </a:xfrm>
          <a:prstGeom prst="rect">
            <a:avLst/>
          </a:prstGeom>
        </p:spPr>
      </p:pic>
      <p:pic>
        <p:nvPicPr>
          <p:cNvPr id="12" name="Graphique 11">
            <a:hlinkClick r:id="rId4" action="ppaction://hlinksldjump"/>
            <a:extLst>
              <a:ext uri="{FF2B5EF4-FFF2-40B4-BE49-F238E27FC236}">
                <a16:creationId xmlns:a16="http://schemas.microsoft.com/office/drawing/2014/main" id="{865E5043-7662-F4F8-1F70-FB6F1FC524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963400" y="2919413"/>
            <a:ext cx="228600" cy="1019175"/>
          </a:xfrm>
          <a:prstGeom prst="rect">
            <a:avLst/>
          </a:prstGeom>
        </p:spPr>
      </p:pic>
      <p:grpSp>
        <p:nvGrpSpPr>
          <p:cNvPr id="13" name="Groupe 12">
            <a:extLst>
              <a:ext uri="{FF2B5EF4-FFF2-40B4-BE49-F238E27FC236}">
                <a16:creationId xmlns:a16="http://schemas.microsoft.com/office/drawing/2014/main" id="{EBF43CFB-D21E-9552-4F6C-929DD78435E9}"/>
              </a:ext>
            </a:extLst>
          </p:cNvPr>
          <p:cNvGrpSpPr/>
          <p:nvPr/>
        </p:nvGrpSpPr>
        <p:grpSpPr>
          <a:xfrm>
            <a:off x="10440903" y="6201000"/>
            <a:ext cx="470285" cy="468000"/>
            <a:chOff x="10440903" y="6201000"/>
            <a:chExt cx="470285" cy="468000"/>
          </a:xfrm>
        </p:grpSpPr>
        <p:sp>
          <p:nvSpPr>
            <p:cNvPr id="14" name="ZoneTexte 13">
              <a:hlinkClick r:id="rId2" action="ppaction://hlinksldjump"/>
              <a:extLst>
                <a:ext uri="{FF2B5EF4-FFF2-40B4-BE49-F238E27FC236}">
                  <a16:creationId xmlns:a16="http://schemas.microsoft.com/office/drawing/2014/main" id="{7E7A0053-3651-5B6D-D196-16330D96189B}"/>
                </a:ext>
              </a:extLst>
            </p:cNvPr>
            <p:cNvSpPr txBox="1"/>
            <p:nvPr/>
          </p:nvSpPr>
          <p:spPr>
            <a:xfrm>
              <a:off x="10443188" y="6201000"/>
              <a:ext cx="468000" cy="468000"/>
            </a:xfrm>
            <a:prstGeom prst="rect">
              <a:avLst/>
            </a:prstGeom>
            <a:solidFill>
              <a:schemeClr val="accent2"/>
            </a:solidFill>
          </p:spPr>
          <p:txBody>
            <a:bodyPr wrap="square" lIns="0" r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mn-lt"/>
                  <a:ea typeface="+mn-ea"/>
                  <a:cs typeface="+mn-cs"/>
                </a:rPr>
                <a:t>ISI</a:t>
              </a:r>
            </a:p>
          </p:txBody>
        </p:sp>
        <p:cxnSp>
          <p:nvCxnSpPr>
            <p:cNvPr id="15" name="Connecteur droit 14">
              <a:extLst>
                <a:ext uri="{FF2B5EF4-FFF2-40B4-BE49-F238E27FC236}">
                  <a16:creationId xmlns:a16="http://schemas.microsoft.com/office/drawing/2014/main" id="{1CC37F03-29D9-DDBE-6BB7-5824A56E2041}"/>
                </a:ext>
              </a:extLst>
            </p:cNvPr>
            <p:cNvCxnSpPr>
              <a:cxnSpLocks/>
            </p:cNvCxnSpPr>
            <p:nvPr/>
          </p:nvCxnSpPr>
          <p:spPr>
            <a:xfrm>
              <a:off x="10440903"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0026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DE3BCD-46AB-BFD2-E198-606DCA8BF582}"/>
              </a:ext>
            </a:extLst>
          </p:cNvPr>
          <p:cNvSpPr/>
          <p:nvPr/>
        </p:nvSpPr>
        <p:spPr>
          <a:xfrm>
            <a:off x="2568000" y="888222"/>
            <a:ext cx="7056000" cy="2880000"/>
          </a:xfrm>
          <a:prstGeom prst="rect">
            <a:avLst/>
          </a:prstGeom>
          <a:noFill/>
          <a:ln w="69850">
            <a:gradFill flip="none" rotWithShape="1">
              <a:gsLst>
                <a:gs pos="0">
                  <a:srgbClr val="A65397"/>
                </a:gs>
                <a:gs pos="100000">
                  <a:srgbClr val="F28216"/>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288000" tIns="36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6C0E"/>
                </a:solidFill>
                <a:effectLst/>
                <a:uLnTx/>
                <a:uFillTx/>
                <a:ea typeface="+mn-ea"/>
                <a:cs typeface="+mn-cs"/>
              </a:rPr>
              <a:t>Click to Navigate</a:t>
            </a:r>
          </a:p>
        </p:txBody>
      </p:sp>
      <p:sp>
        <p:nvSpPr>
          <p:cNvPr id="11" name="ZoneTexte 10">
            <a:extLst>
              <a:ext uri="{FF2B5EF4-FFF2-40B4-BE49-F238E27FC236}">
                <a16:creationId xmlns:a16="http://schemas.microsoft.com/office/drawing/2014/main" id="{08CECBCA-5678-1682-0BE6-79F43E172DBA}"/>
              </a:ext>
            </a:extLst>
          </p:cNvPr>
          <p:cNvSpPr txBox="1"/>
          <p:nvPr/>
        </p:nvSpPr>
        <p:spPr>
          <a:xfrm>
            <a:off x="3169920" y="4313396"/>
            <a:ext cx="5852160" cy="1905265"/>
          </a:xfrm>
          <a:prstGeom prst="rect">
            <a:avLst/>
          </a:prstGeom>
          <a:noFill/>
        </p:spPr>
        <p:txBody>
          <a:bodyPr wrap="square">
            <a:spAutoFit/>
          </a:bodyPr>
          <a:lstStyle/>
          <a:p>
            <a:pPr algn="ctr">
              <a:lnSpc>
                <a:spcPct val="110000"/>
              </a:lnSpc>
            </a:pPr>
            <a:r>
              <a:rPr lang="en-US" dirty="0">
                <a:solidFill>
                  <a:schemeClr val="bg1"/>
                </a:solidFill>
              </a:rPr>
              <a:t>This interactive experience is based on real-world pediatric MRI cases presented by Dr Azam Eghbal.</a:t>
            </a:r>
          </a:p>
          <a:p>
            <a:pPr algn="ctr">
              <a:lnSpc>
                <a:spcPct val="110000"/>
              </a:lnSpc>
            </a:pPr>
            <a:r>
              <a:rPr lang="en-US" dirty="0">
                <a:solidFill>
                  <a:schemeClr val="bg1"/>
                </a:solidFill>
              </a:rPr>
              <a:t>In this presentation, she will guide you step by step through two clinical cases, sharing her insights and interpretation </a:t>
            </a:r>
            <a:br>
              <a:rPr lang="en-US" dirty="0">
                <a:solidFill>
                  <a:schemeClr val="bg1"/>
                </a:solidFill>
              </a:rPr>
            </a:br>
            <a:r>
              <a:rPr lang="en-US" dirty="0">
                <a:solidFill>
                  <a:schemeClr val="bg1"/>
                </a:solidFill>
              </a:rPr>
              <a:t>of the images enhanced with </a:t>
            </a:r>
            <a:r>
              <a:rPr lang="en-US" dirty="0" err="1">
                <a:solidFill>
                  <a:schemeClr val="bg1"/>
                </a:solidFill>
              </a:rPr>
              <a:t>Elucirem</a:t>
            </a:r>
            <a:r>
              <a:rPr lang="en-US" dirty="0">
                <a:solidFill>
                  <a:schemeClr val="bg1"/>
                </a:solidFill>
              </a:rPr>
              <a:t>™ (</a:t>
            </a:r>
            <a:r>
              <a:rPr lang="en-US" dirty="0" err="1">
                <a:solidFill>
                  <a:schemeClr val="bg1"/>
                </a:solidFill>
              </a:rPr>
              <a:t>gadopiclenol</a:t>
            </a:r>
            <a:r>
              <a:rPr lang="en-US" dirty="0">
                <a:solidFill>
                  <a:schemeClr val="bg1"/>
                </a:solidFill>
              </a:rPr>
              <a:t>) injection.</a:t>
            </a:r>
            <a:endParaRPr lang="fr-FR" dirty="0">
              <a:solidFill>
                <a:schemeClr val="bg1"/>
              </a:solidFill>
            </a:endParaRPr>
          </a:p>
        </p:txBody>
      </p:sp>
      <p:sp>
        <p:nvSpPr>
          <p:cNvPr id="15" name="ZoneTexte 14">
            <a:hlinkClick r:id="rId2" action="ppaction://hlinksldjump"/>
            <a:extLst>
              <a:ext uri="{FF2B5EF4-FFF2-40B4-BE49-F238E27FC236}">
                <a16:creationId xmlns:a16="http://schemas.microsoft.com/office/drawing/2014/main" id="{09D69F84-610F-7AD1-D95F-68161C60A8E3}"/>
              </a:ext>
            </a:extLst>
          </p:cNvPr>
          <p:cNvSpPr txBox="1"/>
          <p:nvPr/>
        </p:nvSpPr>
        <p:spPr>
          <a:xfrm>
            <a:off x="3741419" y="2032754"/>
            <a:ext cx="2196000" cy="468000"/>
          </a:xfrm>
          <a:prstGeom prst="rect">
            <a:avLst/>
          </a:prstGeom>
          <a:solidFill>
            <a:schemeClr val="accent1"/>
          </a:solidFill>
        </p:spPr>
        <p:txBody>
          <a:bodyPr wrap="square" anchor="ctr">
            <a:noAutofit/>
          </a:bodyPr>
          <a:lstStyle/>
          <a:p>
            <a:pPr algn="ctr"/>
            <a:r>
              <a:rPr lang="fr-FR" sz="1400">
                <a:solidFill>
                  <a:schemeClr val="bg1"/>
                </a:solidFill>
              </a:rPr>
              <a:t>ABOUT DR. AZAM EGHBAL</a:t>
            </a:r>
          </a:p>
        </p:txBody>
      </p:sp>
      <p:sp>
        <p:nvSpPr>
          <p:cNvPr id="16" name="ZoneTexte 15">
            <a:hlinkClick r:id="rId3" action="ppaction://hlinksldjump"/>
            <a:extLst>
              <a:ext uri="{FF2B5EF4-FFF2-40B4-BE49-F238E27FC236}">
                <a16:creationId xmlns:a16="http://schemas.microsoft.com/office/drawing/2014/main" id="{D5BA4963-08F5-AFC7-E0D6-17375CE8D251}"/>
              </a:ext>
            </a:extLst>
          </p:cNvPr>
          <p:cNvSpPr txBox="1"/>
          <p:nvPr/>
        </p:nvSpPr>
        <p:spPr>
          <a:xfrm>
            <a:off x="6254581" y="2032754"/>
            <a:ext cx="2196000" cy="468000"/>
          </a:xfrm>
          <a:prstGeom prst="rect">
            <a:avLst/>
          </a:prstGeom>
          <a:solidFill>
            <a:schemeClr val="accent1"/>
          </a:solidFill>
        </p:spPr>
        <p:txBody>
          <a:bodyPr wrap="square" anchor="ctr">
            <a:noAutofit/>
          </a:bodyPr>
          <a:lstStyle/>
          <a:p>
            <a:pPr algn="ctr"/>
            <a:r>
              <a:rPr lang="fr-FR" sz="1400">
                <a:solidFill>
                  <a:schemeClr val="bg1"/>
                </a:solidFill>
              </a:rPr>
              <a:t>CASE 2</a:t>
            </a:r>
          </a:p>
        </p:txBody>
      </p:sp>
      <p:sp>
        <p:nvSpPr>
          <p:cNvPr id="19" name="ZoneTexte 18">
            <a:hlinkClick r:id="rId4" action="ppaction://hlinksldjump"/>
            <a:extLst>
              <a:ext uri="{FF2B5EF4-FFF2-40B4-BE49-F238E27FC236}">
                <a16:creationId xmlns:a16="http://schemas.microsoft.com/office/drawing/2014/main" id="{729993DD-26D0-3587-E200-64B505C89470}"/>
              </a:ext>
            </a:extLst>
          </p:cNvPr>
          <p:cNvSpPr txBox="1"/>
          <p:nvPr/>
        </p:nvSpPr>
        <p:spPr>
          <a:xfrm>
            <a:off x="3741419" y="2737916"/>
            <a:ext cx="2196000" cy="468000"/>
          </a:xfrm>
          <a:prstGeom prst="rect">
            <a:avLst/>
          </a:prstGeom>
          <a:solidFill>
            <a:schemeClr val="accent1"/>
          </a:solidFill>
        </p:spPr>
        <p:txBody>
          <a:bodyPr wrap="square" anchor="ctr">
            <a:noAutofit/>
          </a:bodyPr>
          <a:lstStyle/>
          <a:p>
            <a:pPr algn="ctr"/>
            <a:r>
              <a:rPr lang="fr-FR" sz="1400">
                <a:solidFill>
                  <a:schemeClr val="bg1"/>
                </a:solidFill>
              </a:rPr>
              <a:t>CASE 1</a:t>
            </a:r>
          </a:p>
        </p:txBody>
      </p:sp>
      <p:sp>
        <p:nvSpPr>
          <p:cNvPr id="20" name="ZoneTexte 19">
            <a:hlinkClick r:id="rId5" action="ppaction://hlinksldjump"/>
            <a:extLst>
              <a:ext uri="{FF2B5EF4-FFF2-40B4-BE49-F238E27FC236}">
                <a16:creationId xmlns:a16="http://schemas.microsoft.com/office/drawing/2014/main" id="{A871A6E9-1FA3-4283-47B4-683F0E9FF2D5}"/>
              </a:ext>
            </a:extLst>
          </p:cNvPr>
          <p:cNvSpPr txBox="1"/>
          <p:nvPr/>
        </p:nvSpPr>
        <p:spPr>
          <a:xfrm>
            <a:off x="6254581" y="2737916"/>
            <a:ext cx="2196000" cy="468000"/>
          </a:xfrm>
          <a:prstGeom prst="rect">
            <a:avLst/>
          </a:prstGeom>
          <a:solidFill>
            <a:schemeClr val="accent1"/>
          </a:solidFill>
        </p:spPr>
        <p:txBody>
          <a:bodyPr wrap="square" anchor="ctr">
            <a:noAutofit/>
          </a:bodyPr>
          <a:lstStyle/>
          <a:p>
            <a:pPr algn="ctr"/>
            <a:r>
              <a:rPr lang="fr-FR" sz="1400" dirty="0" err="1">
                <a:solidFill>
                  <a:schemeClr val="bg1"/>
                </a:solidFill>
              </a:rPr>
              <a:t>Elucirem</a:t>
            </a:r>
            <a:r>
              <a:rPr lang="fr-FR" sz="1400" dirty="0">
                <a:solidFill>
                  <a:schemeClr val="bg1"/>
                </a:solidFill>
              </a:rPr>
              <a:t>™</a:t>
            </a:r>
          </a:p>
        </p:txBody>
      </p:sp>
    </p:spTree>
    <p:extLst>
      <p:ext uri="{BB962C8B-B14F-4D97-AF65-F5344CB8AC3E}">
        <p14:creationId xmlns:p14="http://schemas.microsoft.com/office/powerpoint/2010/main" val="90449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1">
            <a:hlinkClick r:id="" action="ppaction://media"/>
            <a:extLst>
              <a:ext uri="{FF2B5EF4-FFF2-40B4-BE49-F238E27FC236}">
                <a16:creationId xmlns:a16="http://schemas.microsoft.com/office/drawing/2014/main" id="{17C76AC8-0354-3932-294F-752204A0192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5017" t="20986" r="13039" b="7019"/>
          <a:stretch>
            <a:fillRect/>
          </a:stretch>
        </p:blipFill>
        <p:spPr>
          <a:xfrm>
            <a:off x="1480209" y="480903"/>
            <a:ext cx="9231581" cy="5192765"/>
          </a:xfrm>
          <a:prstGeom prst="rect">
            <a:avLst/>
          </a:prstGeom>
        </p:spPr>
      </p:pic>
      <p:grpSp>
        <p:nvGrpSpPr>
          <p:cNvPr id="2" name="Groupe 1">
            <a:extLst>
              <a:ext uri="{FF2B5EF4-FFF2-40B4-BE49-F238E27FC236}">
                <a16:creationId xmlns:a16="http://schemas.microsoft.com/office/drawing/2014/main" id="{C77C0495-14A8-9C97-841B-F2B4E1CA5BB9}"/>
              </a:ext>
            </a:extLst>
          </p:cNvPr>
          <p:cNvGrpSpPr/>
          <p:nvPr/>
        </p:nvGrpSpPr>
        <p:grpSpPr>
          <a:xfrm>
            <a:off x="1747538" y="6201000"/>
            <a:ext cx="2172191" cy="468000"/>
            <a:chOff x="1747538" y="6201000"/>
            <a:chExt cx="2172191" cy="468000"/>
          </a:xfrm>
        </p:grpSpPr>
        <p:sp>
          <p:nvSpPr>
            <p:cNvPr id="24" name="ZoneTexte 23">
              <a:hlinkClick r:id="rId5" action="ppaction://hlinksldjump"/>
              <a:extLst>
                <a:ext uri="{FF2B5EF4-FFF2-40B4-BE49-F238E27FC236}">
                  <a16:creationId xmlns:a16="http://schemas.microsoft.com/office/drawing/2014/main" id="{96D62FE9-84BE-3A02-48E9-A6F31CE84ED6}"/>
                </a:ext>
              </a:extLst>
            </p:cNvPr>
            <p:cNvSpPr txBox="1"/>
            <p:nvPr/>
          </p:nvSpPr>
          <p:spPr>
            <a:xfrm>
              <a:off x="1747538"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ABOUT</a:t>
              </a:r>
            </a:p>
          </p:txBody>
        </p:sp>
        <p:cxnSp>
          <p:nvCxnSpPr>
            <p:cNvPr id="28" name="Connecteur droit 27">
              <a:extLst>
                <a:ext uri="{FF2B5EF4-FFF2-40B4-BE49-F238E27FC236}">
                  <a16:creationId xmlns:a16="http://schemas.microsoft.com/office/drawing/2014/main" id="{5D69C5B2-73A9-4E3B-A3DA-D53ABF2FBEC2}"/>
                </a:ext>
              </a:extLst>
            </p:cNvPr>
            <p:cNvCxnSpPr>
              <a:cxnSpLocks/>
            </p:cNvCxnSpPr>
            <p:nvPr/>
          </p:nvCxnSpPr>
          <p:spPr>
            <a:xfrm>
              <a:off x="3919729"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190BA05-5066-8115-306C-B1CF5A1B8195}"/>
                </a:ext>
              </a:extLst>
            </p:cNvPr>
            <p:cNvCxnSpPr>
              <a:cxnSpLocks/>
            </p:cNvCxnSpPr>
            <p:nvPr/>
          </p:nvCxnSpPr>
          <p:spPr>
            <a:xfrm>
              <a:off x="174753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ECC696C3-9247-823E-6B67-AB8A1715BCCB}"/>
              </a:ext>
            </a:extLst>
          </p:cNvPr>
          <p:cNvSpPr txBox="1"/>
          <p:nvPr/>
        </p:nvSpPr>
        <p:spPr>
          <a:xfrm>
            <a:off x="1271428" y="5924001"/>
            <a:ext cx="6097712" cy="276999"/>
          </a:xfrm>
          <a:prstGeom prst="rect">
            <a:avLst/>
          </a:prstGeom>
          <a:noFill/>
        </p:spPr>
        <p:txBody>
          <a:bodyPr wrap="square">
            <a:spAutoFit/>
          </a:bodyPr>
          <a:lstStyle/>
          <a:p>
            <a:pPr marL="0" marR="0">
              <a:buNone/>
            </a:pPr>
            <a:r>
              <a:rPr lang="en-US" sz="1200" dirty="0">
                <a:solidFill>
                  <a:schemeClr val="bg1"/>
                </a:solidFill>
                <a:effectLst/>
              </a:rPr>
              <a:t>Dr. Eghbal is a paid consultant for Guerbet LLC. </a:t>
            </a:r>
          </a:p>
        </p:txBody>
      </p:sp>
    </p:spTree>
    <p:extLst>
      <p:ext uri="{BB962C8B-B14F-4D97-AF65-F5344CB8AC3E}">
        <p14:creationId xmlns:p14="http://schemas.microsoft.com/office/powerpoint/2010/main" val="10605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E7001DE-388D-1FEC-C889-D649BB64AFA6}"/>
              </a:ext>
            </a:extLst>
          </p:cNvPr>
          <p:cNvSpPr>
            <a:spLocks noGrp="1"/>
          </p:cNvSpPr>
          <p:nvPr>
            <p:ph idx="1"/>
          </p:nvPr>
        </p:nvSpPr>
        <p:spPr/>
        <p:txBody>
          <a:bodyPr/>
          <a:lstStyle/>
          <a:p>
            <a:r>
              <a:rPr lang="fr-FR"/>
              <a:t>Patient information</a:t>
            </a:r>
          </a:p>
          <a:p>
            <a:pPr lvl="1"/>
            <a:r>
              <a:rPr lang="fr-FR"/>
              <a:t>Sex: Male</a:t>
            </a:r>
          </a:p>
          <a:p>
            <a:pPr lvl="1"/>
            <a:r>
              <a:rPr lang="fr-FR"/>
              <a:t>Age: 8</a:t>
            </a:r>
          </a:p>
          <a:p>
            <a:r>
              <a:rPr lang="fr-FR"/>
              <a:t>Reason for exam</a:t>
            </a:r>
          </a:p>
          <a:p>
            <a:pPr lvl="1"/>
            <a:r>
              <a:rPr lang="fr-FR"/>
              <a:t>Follow-up for pituitary enlargement and stalk thickening initially</a:t>
            </a:r>
          </a:p>
          <a:p>
            <a:r>
              <a:rPr lang="fr-FR"/>
              <a:t>Medical history</a:t>
            </a:r>
          </a:p>
          <a:p>
            <a:pPr lvl="1"/>
            <a:r>
              <a:rPr lang="fr-FR"/>
              <a:t>Endocrine abnormality</a:t>
            </a:r>
          </a:p>
        </p:txBody>
      </p:sp>
      <p:sp>
        <p:nvSpPr>
          <p:cNvPr id="17" name="Espace réservé du contenu 16">
            <a:extLst>
              <a:ext uri="{FF2B5EF4-FFF2-40B4-BE49-F238E27FC236}">
                <a16:creationId xmlns:a16="http://schemas.microsoft.com/office/drawing/2014/main" id="{4E16DDDE-3083-B55B-532E-1F4E4FD55812}"/>
              </a:ext>
            </a:extLst>
          </p:cNvPr>
          <p:cNvSpPr>
            <a:spLocks noGrp="1"/>
          </p:cNvSpPr>
          <p:nvPr>
            <p:ph idx="10"/>
          </p:nvPr>
        </p:nvSpPr>
        <p:spPr/>
        <p:txBody>
          <a:bodyPr/>
          <a:lstStyle/>
          <a:p>
            <a:r>
              <a:rPr lang="fr-FR"/>
              <a:t>Contrast enhancement</a:t>
            </a:r>
          </a:p>
          <a:p>
            <a:pPr lvl="1"/>
            <a:r>
              <a:rPr lang="fr-FR"/>
              <a:t>GBCA: Elucirem™ (gadopiclenol)</a:t>
            </a:r>
          </a:p>
          <a:p>
            <a:pPr lvl="1"/>
            <a:r>
              <a:rPr lang="fr-FR"/>
              <a:t>Gd dose: 0.05 mmol/kg body weight (BW)</a:t>
            </a:r>
          </a:p>
          <a:p>
            <a:r>
              <a:rPr lang="fr-FR"/>
              <a:t>MRI Scanner </a:t>
            </a:r>
          </a:p>
          <a:p>
            <a:pPr lvl="1"/>
            <a:r>
              <a:rPr lang="fr-FR"/>
              <a:t>Magnetic field: 3T</a:t>
            </a:r>
          </a:p>
        </p:txBody>
      </p:sp>
      <p:sp>
        <p:nvSpPr>
          <p:cNvPr id="43" name="Rectangle 42">
            <a:extLst>
              <a:ext uri="{FF2B5EF4-FFF2-40B4-BE49-F238E27FC236}">
                <a16:creationId xmlns:a16="http://schemas.microsoft.com/office/drawing/2014/main" id="{3966781C-2C0F-0D73-E615-B2AAD0ED3C8A}"/>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1</a:t>
            </a:r>
          </a:p>
        </p:txBody>
      </p:sp>
      <p:pic>
        <p:nvPicPr>
          <p:cNvPr id="13" name="Graphique 12">
            <a:hlinkClick r:id="rId4" action="ppaction://hlinksldjump"/>
            <a:extLst>
              <a:ext uri="{FF2B5EF4-FFF2-40B4-BE49-F238E27FC236}">
                <a16:creationId xmlns:a16="http://schemas.microsoft.com/office/drawing/2014/main" id="{FC78DE03-970B-A594-7E92-B50FB1547B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963400" y="2919413"/>
            <a:ext cx="228600" cy="1019175"/>
          </a:xfrm>
          <a:prstGeom prst="rect">
            <a:avLst/>
          </a:prstGeom>
        </p:spPr>
      </p:pic>
      <p:grpSp>
        <p:nvGrpSpPr>
          <p:cNvPr id="19" name="Groupe 18">
            <a:extLst>
              <a:ext uri="{FF2B5EF4-FFF2-40B4-BE49-F238E27FC236}">
                <a16:creationId xmlns:a16="http://schemas.microsoft.com/office/drawing/2014/main" id="{3E4DB6E8-4282-4F24-0B5D-FAA6A5947FAC}"/>
              </a:ext>
            </a:extLst>
          </p:cNvPr>
          <p:cNvGrpSpPr/>
          <p:nvPr/>
        </p:nvGrpSpPr>
        <p:grpSpPr>
          <a:xfrm>
            <a:off x="3919729" y="6201000"/>
            <a:ext cx="2173725" cy="468000"/>
            <a:chOff x="3919729" y="6201000"/>
            <a:chExt cx="2173725" cy="468000"/>
          </a:xfrm>
        </p:grpSpPr>
        <p:sp>
          <p:nvSpPr>
            <p:cNvPr id="15" name="ZoneTexte 14">
              <a:hlinkClick r:id="rId6" action="ppaction://hlinksldjump"/>
              <a:extLst>
                <a:ext uri="{FF2B5EF4-FFF2-40B4-BE49-F238E27FC236}">
                  <a16:creationId xmlns:a16="http://schemas.microsoft.com/office/drawing/2014/main" id="{1B8922F9-EE8F-2DC5-9E26-92F60EAAC698}"/>
                </a:ext>
              </a:extLst>
            </p:cNvPr>
            <p:cNvSpPr txBox="1"/>
            <p:nvPr/>
          </p:nvSpPr>
          <p:spPr>
            <a:xfrm>
              <a:off x="3921313"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1</a:t>
              </a:r>
            </a:p>
          </p:txBody>
        </p:sp>
        <p:cxnSp>
          <p:nvCxnSpPr>
            <p:cNvPr id="16" name="Connecteur droit 15">
              <a:extLst>
                <a:ext uri="{FF2B5EF4-FFF2-40B4-BE49-F238E27FC236}">
                  <a16:creationId xmlns:a16="http://schemas.microsoft.com/office/drawing/2014/main" id="{ADDB7F3C-84B2-4680-BBDE-2A39FA7E2D0D}"/>
                </a:ext>
              </a:extLst>
            </p:cNvPr>
            <p:cNvCxnSpPr>
              <a:cxnSpLocks/>
            </p:cNvCxnSpPr>
            <p:nvPr/>
          </p:nvCxnSpPr>
          <p:spPr>
            <a:xfrm>
              <a:off x="3919729"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7205AA4-8FA6-B3D0-E63B-1C583A36C36E}"/>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3EF7428-5F8D-ACB9-8850-20DD9FC66BEC}"/>
              </a:ext>
            </a:extLst>
          </p:cNvPr>
          <p:cNvSpPr txBox="1"/>
          <p:nvPr/>
        </p:nvSpPr>
        <p:spPr>
          <a:xfrm>
            <a:off x="1291975" y="5924001"/>
            <a:ext cx="6097712" cy="276999"/>
          </a:xfrm>
          <a:prstGeom prst="rect">
            <a:avLst/>
          </a:prstGeom>
          <a:noFill/>
        </p:spPr>
        <p:txBody>
          <a:bodyPr wrap="square">
            <a:spAutoFit/>
          </a:bodyPr>
          <a:lstStyle/>
          <a:p>
            <a:pPr marL="0" marR="0">
              <a:buNone/>
            </a:pPr>
            <a:r>
              <a:rPr lang="en-US" sz="1200" dirty="0">
                <a:solidFill>
                  <a:schemeClr val="bg1"/>
                </a:solidFill>
                <a:effectLst/>
              </a:rPr>
              <a:t>Individual results may vary. </a:t>
            </a:r>
          </a:p>
        </p:txBody>
      </p:sp>
      <p:pic>
        <p:nvPicPr>
          <p:cNvPr id="2" name="slide 4.mp4">
            <a:hlinkClick r:id="" action="ppaction://media"/>
            <a:extLst>
              <a:ext uri="{FF2B5EF4-FFF2-40B4-BE49-F238E27FC236}">
                <a16:creationId xmlns:a16="http://schemas.microsoft.com/office/drawing/2014/main" id="{9CD28181-5CB0-B59F-FD45-E617B6CEDAE7}"/>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861" t="5556" r="13073" b="7541"/>
          <a:stretch>
            <a:fillRect/>
          </a:stretch>
        </p:blipFill>
        <p:spPr>
          <a:xfrm>
            <a:off x="7855764" y="614666"/>
            <a:ext cx="3959999" cy="2249185"/>
          </a:xfrm>
          <a:prstGeom prst="rect">
            <a:avLst/>
          </a:prstGeom>
        </p:spPr>
      </p:pic>
    </p:spTree>
    <p:extLst>
      <p:ext uri="{BB962C8B-B14F-4D97-AF65-F5344CB8AC3E}">
        <p14:creationId xmlns:p14="http://schemas.microsoft.com/office/powerpoint/2010/main" val="22578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4">
            <a:hlinkClick r:id="" action="ppaction://media"/>
            <a:extLst>
              <a:ext uri="{FF2B5EF4-FFF2-40B4-BE49-F238E27FC236}">
                <a16:creationId xmlns:a16="http://schemas.microsoft.com/office/drawing/2014/main" id="{C43C47B8-B9ED-E567-3ACC-9D693AC5818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463" t="19483" r="13463" b="7363"/>
          <a:stretch>
            <a:fillRect/>
          </a:stretch>
        </p:blipFill>
        <p:spPr>
          <a:xfrm>
            <a:off x="8975725" y="307975"/>
            <a:ext cx="2880000" cy="1620655"/>
          </a:xfrm>
          <a:prstGeom prst="rect">
            <a:avLst/>
          </a:prstGeom>
        </p:spPr>
      </p:pic>
      <p:pic>
        <p:nvPicPr>
          <p:cNvPr id="12" name="Picture 3">
            <a:extLst>
              <a:ext uri="{FF2B5EF4-FFF2-40B4-BE49-F238E27FC236}">
                <a16:creationId xmlns:a16="http://schemas.microsoft.com/office/drawing/2014/main" id="{EA1D99DA-574C-C6F6-C590-7518027FA9D1}"/>
              </a:ext>
            </a:extLst>
          </p:cNvPr>
          <p:cNvPicPr>
            <a:picLocks noChangeAspect="1"/>
          </p:cNvPicPr>
          <p:nvPr/>
        </p:nvPicPr>
        <p:blipFill>
          <a:blip r:embed="rId5"/>
          <a:srcRect l="1239" t="7930" b="15254"/>
          <a:stretch>
            <a:fillRect/>
          </a:stretch>
        </p:blipFill>
        <p:spPr>
          <a:xfrm>
            <a:off x="1369225" y="2070930"/>
            <a:ext cx="4656759" cy="3543918"/>
          </a:xfrm>
          <a:prstGeom prst="rect">
            <a:avLst/>
          </a:prstGeom>
        </p:spPr>
      </p:pic>
      <p:sp>
        <p:nvSpPr>
          <p:cNvPr id="7" name="Titre 6">
            <a:extLst>
              <a:ext uri="{FF2B5EF4-FFF2-40B4-BE49-F238E27FC236}">
                <a16:creationId xmlns:a16="http://schemas.microsoft.com/office/drawing/2014/main" id="{4CA3194D-8CE9-9A3E-8E28-AE227A9E2C4E}"/>
              </a:ext>
            </a:extLst>
          </p:cNvPr>
          <p:cNvSpPr>
            <a:spLocks noGrp="1"/>
          </p:cNvSpPr>
          <p:nvPr>
            <p:ph type="title"/>
          </p:nvPr>
        </p:nvSpPr>
        <p:spPr>
          <a:xfrm>
            <a:off x="1080000" y="1152000"/>
            <a:ext cx="7842124" cy="867930"/>
          </a:xfrm>
        </p:spPr>
        <p:txBody>
          <a:bodyPr wrap="square">
            <a:spAutoFit/>
          </a:bodyPr>
          <a:lstStyle/>
          <a:p>
            <a:r>
              <a:rPr lang="en-US"/>
              <a:t>Sagittal post contrast images of the pituitary gland 3 months apart</a:t>
            </a:r>
            <a:endParaRPr lang="fr-FR"/>
          </a:p>
        </p:txBody>
      </p:sp>
      <p:sp>
        <p:nvSpPr>
          <p:cNvPr id="9" name="Rectangle 8">
            <a:extLst>
              <a:ext uri="{FF2B5EF4-FFF2-40B4-BE49-F238E27FC236}">
                <a16:creationId xmlns:a16="http://schemas.microsoft.com/office/drawing/2014/main" id="{10CBD1D1-CE64-5A3A-6F3D-D6E5A29AD7DB}"/>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1</a:t>
            </a:r>
          </a:p>
        </p:txBody>
      </p:sp>
      <p:cxnSp>
        <p:nvCxnSpPr>
          <p:cNvPr id="11" name="Straight Arrow Connector 13">
            <a:extLst>
              <a:ext uri="{FF2B5EF4-FFF2-40B4-BE49-F238E27FC236}">
                <a16:creationId xmlns:a16="http://schemas.microsoft.com/office/drawing/2014/main" id="{595A7467-ACD7-1140-12DB-08F7CE6DE764}"/>
              </a:ext>
            </a:extLst>
          </p:cNvPr>
          <p:cNvCxnSpPr>
            <a:cxnSpLocks/>
          </p:cNvCxnSpPr>
          <p:nvPr/>
        </p:nvCxnSpPr>
        <p:spPr>
          <a:xfrm flipH="1" flipV="1">
            <a:off x="3691724" y="4131999"/>
            <a:ext cx="289726" cy="316588"/>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5C1807A-A06E-3F59-0DB7-24CFC21315D6}"/>
              </a:ext>
            </a:extLst>
          </p:cNvPr>
          <p:cNvCxnSpPr>
            <a:cxnSpLocks/>
          </p:cNvCxnSpPr>
          <p:nvPr/>
        </p:nvCxnSpPr>
        <p:spPr>
          <a:xfrm>
            <a:off x="3118485" y="3397851"/>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pic>
        <p:nvPicPr>
          <p:cNvPr id="8" name="Graphique 7">
            <a:hlinkClick r:id="rId6" action="ppaction://hlinksldjump"/>
            <a:extLst>
              <a:ext uri="{FF2B5EF4-FFF2-40B4-BE49-F238E27FC236}">
                <a16:creationId xmlns:a16="http://schemas.microsoft.com/office/drawing/2014/main" id="{1B733817-F027-C739-AD66-9DFAD322DC3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0" y="2919413"/>
            <a:ext cx="228600" cy="1019175"/>
          </a:xfrm>
          <a:prstGeom prst="rect">
            <a:avLst/>
          </a:prstGeom>
        </p:spPr>
      </p:pic>
      <p:pic>
        <p:nvPicPr>
          <p:cNvPr id="13" name="Graphique 12">
            <a:hlinkClick r:id="rId8" action="ppaction://hlinksldjump"/>
            <a:extLst>
              <a:ext uri="{FF2B5EF4-FFF2-40B4-BE49-F238E27FC236}">
                <a16:creationId xmlns:a16="http://schemas.microsoft.com/office/drawing/2014/main" id="{0068ACE1-42F2-54C8-B055-10FF836E0D1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963400" y="2919413"/>
            <a:ext cx="228600" cy="1019175"/>
          </a:xfrm>
          <a:prstGeom prst="rect">
            <a:avLst/>
          </a:prstGeom>
        </p:spPr>
      </p:pic>
      <p:pic>
        <p:nvPicPr>
          <p:cNvPr id="17" name="Picture 5">
            <a:extLst>
              <a:ext uri="{FF2B5EF4-FFF2-40B4-BE49-F238E27FC236}">
                <a16:creationId xmlns:a16="http://schemas.microsoft.com/office/drawing/2014/main" id="{6E5519B8-8863-FD9A-87FA-23DE73B9AEDF}"/>
              </a:ext>
            </a:extLst>
          </p:cNvPr>
          <p:cNvPicPr>
            <a:picLocks noChangeAspect="1"/>
          </p:cNvPicPr>
          <p:nvPr/>
        </p:nvPicPr>
        <p:blipFill>
          <a:blip r:embed="rId9"/>
          <a:srcRect l="1664" t="7628" b="15923"/>
          <a:stretch>
            <a:fillRect/>
          </a:stretch>
        </p:blipFill>
        <p:spPr>
          <a:xfrm>
            <a:off x="6401593" y="2070930"/>
            <a:ext cx="4656760" cy="3552919"/>
          </a:xfrm>
          <a:prstGeom prst="rect">
            <a:avLst/>
          </a:prstGeom>
        </p:spPr>
      </p:pic>
      <p:cxnSp>
        <p:nvCxnSpPr>
          <p:cNvPr id="18" name="Straight Arrow Connector 13">
            <a:extLst>
              <a:ext uri="{FF2B5EF4-FFF2-40B4-BE49-F238E27FC236}">
                <a16:creationId xmlns:a16="http://schemas.microsoft.com/office/drawing/2014/main" id="{59FC24E1-CEB2-9210-AA2B-53F1783B4E0D}"/>
              </a:ext>
            </a:extLst>
          </p:cNvPr>
          <p:cNvCxnSpPr>
            <a:cxnSpLocks/>
          </p:cNvCxnSpPr>
          <p:nvPr/>
        </p:nvCxnSpPr>
        <p:spPr>
          <a:xfrm flipH="1" flipV="1">
            <a:off x="8777261" y="4114442"/>
            <a:ext cx="289726" cy="316588"/>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cxnSp>
        <p:nvCxnSpPr>
          <p:cNvPr id="19" name="Straight Arrow Connector 13">
            <a:extLst>
              <a:ext uri="{FF2B5EF4-FFF2-40B4-BE49-F238E27FC236}">
                <a16:creationId xmlns:a16="http://schemas.microsoft.com/office/drawing/2014/main" id="{8DD0E858-C0C3-A2A3-F7FD-983E12058665}"/>
              </a:ext>
            </a:extLst>
          </p:cNvPr>
          <p:cNvCxnSpPr>
            <a:cxnSpLocks/>
          </p:cNvCxnSpPr>
          <p:nvPr/>
        </p:nvCxnSpPr>
        <p:spPr>
          <a:xfrm>
            <a:off x="8277225" y="3397851"/>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6A198D6C-01F0-C7B8-880F-7C4BE94449B5}"/>
              </a:ext>
            </a:extLst>
          </p:cNvPr>
          <p:cNvSpPr/>
          <p:nvPr/>
        </p:nvSpPr>
        <p:spPr>
          <a:xfrm>
            <a:off x="1369225" y="5614848"/>
            <a:ext cx="4656759" cy="305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600" b="1" i="0" u="none" strike="noStrike" baseline="0">
                <a:solidFill>
                  <a:schemeClr val="tx1"/>
                </a:solidFill>
              </a:rPr>
              <a:t>5 ml Dotarem® </a:t>
            </a:r>
            <a:r>
              <a:rPr lang="fr-FR" sz="1050" b="1" i="0" u="none" strike="noStrike" baseline="0">
                <a:solidFill>
                  <a:schemeClr val="tx1"/>
                </a:solidFill>
              </a:rPr>
              <a:t>(gadoterate meglumine)</a:t>
            </a:r>
          </a:p>
        </p:txBody>
      </p:sp>
      <p:sp>
        <p:nvSpPr>
          <p:cNvPr id="22" name="Rectangle 21">
            <a:extLst>
              <a:ext uri="{FF2B5EF4-FFF2-40B4-BE49-F238E27FC236}">
                <a16:creationId xmlns:a16="http://schemas.microsoft.com/office/drawing/2014/main" id="{3A5AC306-4F01-2E00-D7B7-CFEA4B6AFD79}"/>
              </a:ext>
            </a:extLst>
          </p:cNvPr>
          <p:cNvSpPr/>
          <p:nvPr/>
        </p:nvSpPr>
        <p:spPr>
          <a:xfrm>
            <a:off x="6401594" y="5614848"/>
            <a:ext cx="4656759" cy="305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600" b="1" i="0" u="none" strike="noStrike" baseline="0">
                <a:solidFill>
                  <a:schemeClr val="tx1"/>
                </a:solidFill>
              </a:rPr>
              <a:t>2.6 ml Elucirem™</a:t>
            </a:r>
            <a:r>
              <a:rPr lang="fr-FR" sz="1050" b="1" i="0" u="none" strike="noStrike" baseline="0">
                <a:solidFill>
                  <a:schemeClr val="tx1"/>
                </a:solidFill>
              </a:rPr>
              <a:t> (gadopiclenol)</a:t>
            </a:r>
          </a:p>
        </p:txBody>
      </p:sp>
      <p:sp>
        <p:nvSpPr>
          <p:cNvPr id="45" name="Rectangle 44">
            <a:extLst>
              <a:ext uri="{FF2B5EF4-FFF2-40B4-BE49-F238E27FC236}">
                <a16:creationId xmlns:a16="http://schemas.microsoft.com/office/drawing/2014/main" id="{A42B7F56-9BE4-15B3-406D-9A9022CF3FE4}"/>
              </a:ext>
            </a:extLst>
          </p:cNvPr>
          <p:cNvSpPr/>
          <p:nvPr/>
        </p:nvSpPr>
        <p:spPr>
          <a:xfrm>
            <a:off x="6401594" y="2070930"/>
            <a:ext cx="4656758" cy="3848955"/>
          </a:xfrm>
          <a:prstGeom prst="rect">
            <a:avLst/>
          </a:prstGeom>
          <a:noFill/>
          <a:ln w="44450">
            <a:gradFill flip="none" rotWithShape="1">
              <a:gsLst>
                <a:gs pos="0">
                  <a:srgbClr val="A55497"/>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Groupe 45">
            <a:extLst>
              <a:ext uri="{FF2B5EF4-FFF2-40B4-BE49-F238E27FC236}">
                <a16:creationId xmlns:a16="http://schemas.microsoft.com/office/drawing/2014/main" id="{946CC163-45B4-727D-5661-791444A0D979}"/>
              </a:ext>
            </a:extLst>
          </p:cNvPr>
          <p:cNvGrpSpPr/>
          <p:nvPr/>
        </p:nvGrpSpPr>
        <p:grpSpPr>
          <a:xfrm>
            <a:off x="3919729" y="6201000"/>
            <a:ext cx="2173725" cy="468000"/>
            <a:chOff x="3919729" y="6201000"/>
            <a:chExt cx="2173725" cy="468000"/>
          </a:xfrm>
        </p:grpSpPr>
        <p:sp>
          <p:nvSpPr>
            <p:cNvPr id="47" name="ZoneTexte 46">
              <a:hlinkClick r:id="rId6" action="ppaction://hlinksldjump"/>
              <a:extLst>
                <a:ext uri="{FF2B5EF4-FFF2-40B4-BE49-F238E27FC236}">
                  <a16:creationId xmlns:a16="http://schemas.microsoft.com/office/drawing/2014/main" id="{44622475-ECF7-D2A6-DBCB-01B30DC9F5AB}"/>
                </a:ext>
              </a:extLst>
            </p:cNvPr>
            <p:cNvSpPr txBox="1"/>
            <p:nvPr/>
          </p:nvSpPr>
          <p:spPr>
            <a:xfrm>
              <a:off x="3921313"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1</a:t>
              </a:r>
            </a:p>
          </p:txBody>
        </p:sp>
        <p:cxnSp>
          <p:nvCxnSpPr>
            <p:cNvPr id="48" name="Connecteur droit 47">
              <a:extLst>
                <a:ext uri="{FF2B5EF4-FFF2-40B4-BE49-F238E27FC236}">
                  <a16:creationId xmlns:a16="http://schemas.microsoft.com/office/drawing/2014/main" id="{2796F850-6995-156C-A56D-9AD03C5FEB9B}"/>
                </a:ext>
              </a:extLst>
            </p:cNvPr>
            <p:cNvCxnSpPr>
              <a:cxnSpLocks/>
            </p:cNvCxnSpPr>
            <p:nvPr/>
          </p:nvCxnSpPr>
          <p:spPr>
            <a:xfrm>
              <a:off x="3919729"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AA5D21B4-2670-B152-7392-5A0CFDC56807}"/>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931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dia5">
            <a:hlinkClick r:id="" action="ppaction://media"/>
            <a:extLst>
              <a:ext uri="{FF2B5EF4-FFF2-40B4-BE49-F238E27FC236}">
                <a16:creationId xmlns:a16="http://schemas.microsoft.com/office/drawing/2014/main" id="{16DF25F9-3842-6FDA-9297-D5D94453006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763" t="22516" r="15681" b="6862"/>
          <a:stretch>
            <a:fillRect/>
          </a:stretch>
        </p:blipFill>
        <p:spPr>
          <a:xfrm>
            <a:off x="8973863" y="307974"/>
            <a:ext cx="2878138" cy="1619251"/>
          </a:xfrm>
          <a:prstGeom prst="rect">
            <a:avLst/>
          </a:prstGeom>
        </p:spPr>
      </p:pic>
      <p:sp>
        <p:nvSpPr>
          <p:cNvPr id="2" name="Titre 1">
            <a:extLst>
              <a:ext uri="{FF2B5EF4-FFF2-40B4-BE49-F238E27FC236}">
                <a16:creationId xmlns:a16="http://schemas.microsoft.com/office/drawing/2014/main" id="{7CB83200-CDC5-6EE5-DEB7-858CE13D76F0}"/>
              </a:ext>
            </a:extLst>
          </p:cNvPr>
          <p:cNvSpPr>
            <a:spLocks noGrp="1"/>
          </p:cNvSpPr>
          <p:nvPr>
            <p:ph type="title"/>
          </p:nvPr>
        </p:nvSpPr>
        <p:spPr>
          <a:xfrm>
            <a:off x="1079500" y="1278456"/>
            <a:ext cx="6194859" cy="1255728"/>
          </a:xfrm>
        </p:spPr>
        <p:txBody>
          <a:bodyPr/>
          <a:lstStyle/>
          <a:p>
            <a:r>
              <a:rPr lang="fr-FR" dirty="0" err="1"/>
              <a:t>Dotarem</a:t>
            </a:r>
            <a:r>
              <a:rPr lang="fr-FR" dirty="0"/>
              <a:t>®</a:t>
            </a:r>
            <a:r>
              <a:rPr lang="fr-FR" b="0" dirty="0"/>
              <a:t> (</a:t>
            </a:r>
            <a:r>
              <a:rPr lang="fr-FR" b="0" dirty="0" err="1"/>
              <a:t>gadoterate</a:t>
            </a:r>
            <a:r>
              <a:rPr lang="fr-FR" b="0" dirty="0"/>
              <a:t> </a:t>
            </a:r>
            <a:r>
              <a:rPr lang="fr-FR" b="0" dirty="0" err="1"/>
              <a:t>meglumine</a:t>
            </a:r>
            <a:r>
              <a:rPr lang="fr-FR" b="0" dirty="0"/>
              <a:t>) injection </a:t>
            </a:r>
            <a:r>
              <a:rPr lang="fr-FR" dirty="0"/>
              <a:t>vs. </a:t>
            </a:r>
            <a:r>
              <a:rPr lang="fr-FR" dirty="0" err="1"/>
              <a:t>Elucirem</a:t>
            </a:r>
            <a:r>
              <a:rPr lang="fr-FR" dirty="0"/>
              <a:t>™</a:t>
            </a:r>
            <a:r>
              <a:rPr lang="fr-FR" b="0" dirty="0"/>
              <a:t> (</a:t>
            </a:r>
            <a:r>
              <a:rPr lang="fr-FR" b="0" dirty="0" err="1"/>
              <a:t>gadopiclenol</a:t>
            </a:r>
            <a:r>
              <a:rPr lang="fr-FR" b="0" dirty="0"/>
              <a:t>) injection</a:t>
            </a:r>
          </a:p>
        </p:txBody>
      </p:sp>
      <p:sp>
        <p:nvSpPr>
          <p:cNvPr id="3" name="Espace réservé du contenu 2">
            <a:extLst>
              <a:ext uri="{FF2B5EF4-FFF2-40B4-BE49-F238E27FC236}">
                <a16:creationId xmlns:a16="http://schemas.microsoft.com/office/drawing/2014/main" id="{5FFCA1D9-2302-5590-0ABB-F9B7354B0F7B}"/>
              </a:ext>
            </a:extLst>
          </p:cNvPr>
          <p:cNvSpPr>
            <a:spLocks noGrp="1"/>
          </p:cNvSpPr>
          <p:nvPr>
            <p:ph idx="1"/>
          </p:nvPr>
        </p:nvSpPr>
        <p:spPr>
          <a:xfrm>
            <a:off x="1004171" y="2839768"/>
            <a:ext cx="6194859" cy="2223686"/>
          </a:xfrm>
        </p:spPr>
        <p:txBody>
          <a:bodyPr/>
          <a:lstStyle/>
          <a:p>
            <a:r>
              <a:rPr lang="en-US" dirty="0"/>
              <a:t>The images through the pituitary gland show abnormal thickening and enhancement of the pituitary stalk.</a:t>
            </a:r>
          </a:p>
          <a:p>
            <a:r>
              <a:rPr lang="en-US" dirty="0"/>
              <a:t>The degree of enhancement is still visible with </a:t>
            </a:r>
            <a:r>
              <a:rPr lang="en-US" dirty="0" err="1"/>
              <a:t>Elucirem</a:t>
            </a:r>
            <a:r>
              <a:rPr lang="en-US" dirty="0"/>
              <a:t>™ (</a:t>
            </a:r>
            <a:r>
              <a:rPr lang="en-US" dirty="0" err="1"/>
              <a:t>gadopicleol</a:t>
            </a:r>
            <a:r>
              <a:rPr lang="en-US" dirty="0"/>
              <a:t>) at half the dose of gadolinium compared</a:t>
            </a:r>
            <a:br>
              <a:rPr lang="en-US" dirty="0"/>
            </a:br>
            <a:r>
              <a:rPr lang="en-US" dirty="0"/>
              <a:t>to </a:t>
            </a:r>
            <a:r>
              <a:rPr lang="en-US" dirty="0" err="1"/>
              <a:t>Dotarem</a:t>
            </a:r>
            <a:r>
              <a:rPr lang="en-US" dirty="0"/>
              <a:t>® (</a:t>
            </a:r>
            <a:r>
              <a:rPr lang="en-US" dirty="0" err="1"/>
              <a:t>gadoterate</a:t>
            </a:r>
            <a:r>
              <a:rPr lang="en-US" dirty="0"/>
              <a:t> meglumine). Due to abnormal enhancement, patient has biopsy which showed germinoma.</a:t>
            </a:r>
          </a:p>
        </p:txBody>
      </p:sp>
      <p:pic>
        <p:nvPicPr>
          <p:cNvPr id="10" name="Picture Placeholder 4">
            <a:extLst>
              <a:ext uri="{FF2B5EF4-FFF2-40B4-BE49-F238E27FC236}">
                <a16:creationId xmlns:a16="http://schemas.microsoft.com/office/drawing/2014/main" id="{60D6B6E6-F877-C487-AE68-68A5B687CF86}"/>
              </a:ext>
            </a:extLst>
          </p:cNvPr>
          <p:cNvPicPr>
            <a:picLocks noChangeAspect="1"/>
          </p:cNvPicPr>
          <p:nvPr/>
        </p:nvPicPr>
        <p:blipFill>
          <a:blip r:embed="rId5"/>
          <a:srcRect t="14004" b="19749"/>
          <a:stretch>
            <a:fillRect/>
          </a:stretch>
        </p:blipFill>
        <p:spPr>
          <a:xfrm>
            <a:off x="7857887" y="2019300"/>
            <a:ext cx="2949575" cy="1911904"/>
          </a:xfrm>
          <a:prstGeom prst="rect">
            <a:avLst/>
          </a:prstGeom>
        </p:spPr>
      </p:pic>
      <p:sp>
        <p:nvSpPr>
          <p:cNvPr id="11" name="Rectangle 10">
            <a:extLst>
              <a:ext uri="{FF2B5EF4-FFF2-40B4-BE49-F238E27FC236}">
                <a16:creationId xmlns:a16="http://schemas.microsoft.com/office/drawing/2014/main" id="{436C49DF-A16E-8EA3-27FE-7427103BF254}"/>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1</a:t>
            </a:r>
          </a:p>
        </p:txBody>
      </p:sp>
      <p:sp>
        <p:nvSpPr>
          <p:cNvPr id="17" name="Rectangle 16">
            <a:extLst>
              <a:ext uri="{FF2B5EF4-FFF2-40B4-BE49-F238E27FC236}">
                <a16:creationId xmlns:a16="http://schemas.microsoft.com/office/drawing/2014/main" id="{AB77277C-94D9-7DB2-EC88-4BD1378A9C90}"/>
              </a:ext>
            </a:extLst>
          </p:cNvPr>
          <p:cNvSpPr/>
          <p:nvPr/>
        </p:nvSpPr>
        <p:spPr>
          <a:xfrm rot="16200000">
            <a:off x="10004030" y="2822731"/>
            <a:ext cx="1911902" cy="305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600" b="1" i="0" u="none" strike="noStrike" baseline="0">
                <a:solidFill>
                  <a:schemeClr val="tx1"/>
                </a:solidFill>
              </a:rPr>
              <a:t>5 ml Dotarem®</a:t>
            </a:r>
            <a:endParaRPr lang="fr-FR" sz="1050" b="1" i="0" u="none" strike="noStrike" baseline="0">
              <a:solidFill>
                <a:schemeClr val="tx1"/>
              </a:solidFill>
            </a:endParaRPr>
          </a:p>
        </p:txBody>
      </p:sp>
      <p:sp>
        <p:nvSpPr>
          <p:cNvPr id="18" name="Rectangle 17">
            <a:extLst>
              <a:ext uri="{FF2B5EF4-FFF2-40B4-BE49-F238E27FC236}">
                <a16:creationId xmlns:a16="http://schemas.microsoft.com/office/drawing/2014/main" id="{5579B5EE-6B6E-D586-502B-A3E898EDEF36}"/>
              </a:ext>
            </a:extLst>
          </p:cNvPr>
          <p:cNvSpPr/>
          <p:nvPr/>
        </p:nvSpPr>
        <p:spPr>
          <a:xfrm rot="16200000">
            <a:off x="10004031" y="4871662"/>
            <a:ext cx="1911902" cy="305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85000"/>
              </a:lnSpc>
            </a:pPr>
            <a:r>
              <a:rPr lang="fr-FR" sz="1600" b="1" i="0" u="none" strike="noStrike" baseline="0">
                <a:solidFill>
                  <a:schemeClr val="tx1"/>
                </a:solidFill>
              </a:rPr>
              <a:t>2.6 ml Elucirem™</a:t>
            </a:r>
          </a:p>
        </p:txBody>
      </p:sp>
      <p:cxnSp>
        <p:nvCxnSpPr>
          <p:cNvPr id="12" name="Straight Arrow Connector 13">
            <a:extLst>
              <a:ext uri="{FF2B5EF4-FFF2-40B4-BE49-F238E27FC236}">
                <a16:creationId xmlns:a16="http://schemas.microsoft.com/office/drawing/2014/main" id="{212AB734-24B0-696E-F378-F7E78BAFF203}"/>
              </a:ext>
            </a:extLst>
          </p:cNvPr>
          <p:cNvCxnSpPr>
            <a:cxnSpLocks/>
          </p:cNvCxnSpPr>
          <p:nvPr/>
        </p:nvCxnSpPr>
        <p:spPr>
          <a:xfrm>
            <a:off x="8883045" y="2589132"/>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pic>
        <p:nvPicPr>
          <p:cNvPr id="13" name="Graphique 12">
            <a:hlinkClick r:id="rId6" action="ppaction://hlinksldjump"/>
            <a:extLst>
              <a:ext uri="{FF2B5EF4-FFF2-40B4-BE49-F238E27FC236}">
                <a16:creationId xmlns:a16="http://schemas.microsoft.com/office/drawing/2014/main" id="{CB210585-7C79-F120-A78F-012EFAA86C3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0" y="2919413"/>
            <a:ext cx="228600" cy="1019175"/>
          </a:xfrm>
          <a:prstGeom prst="rect">
            <a:avLst/>
          </a:prstGeom>
        </p:spPr>
      </p:pic>
      <p:pic>
        <p:nvPicPr>
          <p:cNvPr id="20" name="Picture 5">
            <a:extLst>
              <a:ext uri="{FF2B5EF4-FFF2-40B4-BE49-F238E27FC236}">
                <a16:creationId xmlns:a16="http://schemas.microsoft.com/office/drawing/2014/main" id="{1B731CA0-9C26-A2C1-E6E7-C818CBEA7978}"/>
              </a:ext>
            </a:extLst>
          </p:cNvPr>
          <p:cNvPicPr>
            <a:picLocks noChangeAspect="1"/>
          </p:cNvPicPr>
          <p:nvPr/>
        </p:nvPicPr>
        <p:blipFill>
          <a:blip r:embed="rId8"/>
          <a:srcRect t="15512" b="19775"/>
          <a:stretch>
            <a:fillRect/>
          </a:stretch>
        </p:blipFill>
        <p:spPr>
          <a:xfrm>
            <a:off x="7857887" y="4068229"/>
            <a:ext cx="2949575" cy="1870069"/>
          </a:xfrm>
          <a:prstGeom prst="rect">
            <a:avLst/>
          </a:prstGeom>
        </p:spPr>
      </p:pic>
      <p:cxnSp>
        <p:nvCxnSpPr>
          <p:cNvPr id="22" name="Straight Arrow Connector 13">
            <a:extLst>
              <a:ext uri="{FF2B5EF4-FFF2-40B4-BE49-F238E27FC236}">
                <a16:creationId xmlns:a16="http://schemas.microsoft.com/office/drawing/2014/main" id="{76B3DBEA-94D4-44F9-7D90-DDAC56578040}"/>
              </a:ext>
            </a:extLst>
          </p:cNvPr>
          <p:cNvCxnSpPr>
            <a:cxnSpLocks/>
          </p:cNvCxnSpPr>
          <p:nvPr/>
        </p:nvCxnSpPr>
        <p:spPr>
          <a:xfrm>
            <a:off x="8975724" y="4570713"/>
            <a:ext cx="249555" cy="250636"/>
          </a:xfrm>
          <a:prstGeom prst="straightConnector1">
            <a:avLst/>
          </a:prstGeom>
          <a:ln w="19050" cap="rnd">
            <a:solidFill>
              <a:schemeClr val="bg1"/>
            </a:solidFill>
            <a:round/>
            <a:tailEnd type="arrow" w="med" len="sm"/>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F485A34-BD75-61AA-BB1E-B33A40630F2D}"/>
              </a:ext>
            </a:extLst>
          </p:cNvPr>
          <p:cNvSpPr/>
          <p:nvPr/>
        </p:nvSpPr>
        <p:spPr>
          <a:xfrm>
            <a:off x="7857887" y="4068226"/>
            <a:ext cx="3254614" cy="1911906"/>
          </a:xfrm>
          <a:prstGeom prst="rect">
            <a:avLst/>
          </a:prstGeom>
          <a:noFill/>
          <a:ln w="44450">
            <a:gradFill flip="none" rotWithShape="1">
              <a:gsLst>
                <a:gs pos="0">
                  <a:srgbClr val="A55497"/>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A50D59EE-21D7-5B3C-70E3-F719ECCF9671}"/>
              </a:ext>
            </a:extLst>
          </p:cNvPr>
          <p:cNvGrpSpPr/>
          <p:nvPr/>
        </p:nvGrpSpPr>
        <p:grpSpPr>
          <a:xfrm>
            <a:off x="3919729" y="6201000"/>
            <a:ext cx="2173725" cy="468000"/>
            <a:chOff x="3919729" y="6201000"/>
            <a:chExt cx="2173725" cy="468000"/>
          </a:xfrm>
        </p:grpSpPr>
        <p:sp>
          <p:nvSpPr>
            <p:cNvPr id="25" name="ZoneTexte 24">
              <a:hlinkClick r:id="rId9" action="ppaction://hlinksldjump"/>
              <a:extLst>
                <a:ext uri="{FF2B5EF4-FFF2-40B4-BE49-F238E27FC236}">
                  <a16:creationId xmlns:a16="http://schemas.microsoft.com/office/drawing/2014/main" id="{9C01B87E-6D0D-EF4E-41C5-C330FA179882}"/>
                </a:ext>
              </a:extLst>
            </p:cNvPr>
            <p:cNvSpPr txBox="1"/>
            <p:nvPr/>
          </p:nvSpPr>
          <p:spPr>
            <a:xfrm>
              <a:off x="3921313"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1</a:t>
              </a:r>
            </a:p>
          </p:txBody>
        </p:sp>
        <p:cxnSp>
          <p:nvCxnSpPr>
            <p:cNvPr id="26" name="Connecteur droit 25">
              <a:extLst>
                <a:ext uri="{FF2B5EF4-FFF2-40B4-BE49-F238E27FC236}">
                  <a16:creationId xmlns:a16="http://schemas.microsoft.com/office/drawing/2014/main" id="{6D1F564D-83EC-FDC3-6EEC-597FE0538953}"/>
                </a:ext>
              </a:extLst>
            </p:cNvPr>
            <p:cNvCxnSpPr>
              <a:cxnSpLocks/>
            </p:cNvCxnSpPr>
            <p:nvPr/>
          </p:nvCxnSpPr>
          <p:spPr>
            <a:xfrm>
              <a:off x="3919729"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4E7CDCE-4CE1-BB50-FBE6-108FD310037E}"/>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26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edia6">
            <a:hlinkClick r:id="" action="ppaction://media"/>
            <a:extLst>
              <a:ext uri="{FF2B5EF4-FFF2-40B4-BE49-F238E27FC236}">
                <a16:creationId xmlns:a16="http://schemas.microsoft.com/office/drawing/2014/main" id="{76D44814-6B27-6CC4-8D88-51F0003E28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774" t="20654" r="14025" b="7086"/>
          <a:stretch>
            <a:fillRect/>
          </a:stretch>
        </p:blipFill>
        <p:spPr>
          <a:xfrm>
            <a:off x="7855767" y="636588"/>
            <a:ext cx="3959225" cy="2227262"/>
          </a:xfrm>
          <a:prstGeom prst="rect">
            <a:avLst/>
          </a:prstGeom>
        </p:spPr>
      </p:pic>
      <p:sp>
        <p:nvSpPr>
          <p:cNvPr id="2" name="Espace réservé du contenu 1">
            <a:extLst>
              <a:ext uri="{FF2B5EF4-FFF2-40B4-BE49-F238E27FC236}">
                <a16:creationId xmlns:a16="http://schemas.microsoft.com/office/drawing/2014/main" id="{AF006A8D-718E-C0EB-A4C0-269BF932C5A5}"/>
              </a:ext>
            </a:extLst>
          </p:cNvPr>
          <p:cNvSpPr>
            <a:spLocks noGrp="1"/>
          </p:cNvSpPr>
          <p:nvPr>
            <p:ph idx="1"/>
          </p:nvPr>
        </p:nvSpPr>
        <p:spPr/>
        <p:txBody>
          <a:bodyPr/>
          <a:lstStyle/>
          <a:p>
            <a:r>
              <a:rPr lang="fr-FR"/>
              <a:t>Patient information</a:t>
            </a:r>
          </a:p>
          <a:p>
            <a:pPr lvl="1"/>
            <a:r>
              <a:rPr lang="fr-FR"/>
              <a:t>Sex: Male</a:t>
            </a:r>
          </a:p>
          <a:p>
            <a:pPr lvl="1"/>
            <a:r>
              <a:rPr lang="fr-FR"/>
              <a:t>Age: 6</a:t>
            </a:r>
          </a:p>
          <a:p>
            <a:r>
              <a:rPr lang="fr-FR"/>
              <a:t>Reason for exam:</a:t>
            </a:r>
          </a:p>
          <a:p>
            <a:pPr lvl="1"/>
            <a:r>
              <a:rPr lang="fr-FR"/>
              <a:t>Acute mental status change and seizure</a:t>
            </a:r>
          </a:p>
          <a:p>
            <a:r>
              <a:rPr lang="fr-FR"/>
              <a:t>Medical history:</a:t>
            </a:r>
          </a:p>
          <a:p>
            <a:pPr lvl="1"/>
            <a:r>
              <a:rPr lang="fr-FR"/>
              <a:t>Unvaccinated male tested positive for Measles</a:t>
            </a:r>
          </a:p>
        </p:txBody>
      </p:sp>
      <p:sp>
        <p:nvSpPr>
          <p:cNvPr id="5" name="Espace réservé du contenu 4">
            <a:extLst>
              <a:ext uri="{FF2B5EF4-FFF2-40B4-BE49-F238E27FC236}">
                <a16:creationId xmlns:a16="http://schemas.microsoft.com/office/drawing/2014/main" id="{533A0FCF-DC80-08C5-8B18-97D2EC88DE71}"/>
              </a:ext>
            </a:extLst>
          </p:cNvPr>
          <p:cNvSpPr>
            <a:spLocks noGrp="1"/>
          </p:cNvSpPr>
          <p:nvPr>
            <p:ph idx="10"/>
          </p:nvPr>
        </p:nvSpPr>
        <p:spPr/>
        <p:txBody>
          <a:bodyPr/>
          <a:lstStyle/>
          <a:p>
            <a:r>
              <a:rPr lang="fr-FR"/>
              <a:t>Contrast enhancement</a:t>
            </a:r>
          </a:p>
          <a:p>
            <a:pPr lvl="1"/>
            <a:r>
              <a:rPr lang="fr-FR"/>
              <a:t>GBCA: Elucirem™ (gadopiclenol)</a:t>
            </a:r>
          </a:p>
          <a:p>
            <a:pPr lvl="1"/>
            <a:r>
              <a:rPr lang="fr-FR"/>
              <a:t>Gd dose: 0.05 mmol/kg body weight (BW)</a:t>
            </a:r>
          </a:p>
          <a:p>
            <a:r>
              <a:rPr lang="fr-FR"/>
              <a:t>MRI Scanner </a:t>
            </a:r>
          </a:p>
          <a:p>
            <a:pPr lvl="1"/>
            <a:r>
              <a:rPr lang="fr-FR"/>
              <a:t>Magnetic field: 3T</a:t>
            </a:r>
          </a:p>
        </p:txBody>
      </p:sp>
      <p:sp>
        <p:nvSpPr>
          <p:cNvPr id="3" name="Rectangle 2">
            <a:extLst>
              <a:ext uri="{FF2B5EF4-FFF2-40B4-BE49-F238E27FC236}">
                <a16:creationId xmlns:a16="http://schemas.microsoft.com/office/drawing/2014/main" id="{C508262E-92A1-ACD5-44D3-F0899E97378C}"/>
              </a:ext>
            </a:extLst>
          </p:cNvPr>
          <p:cNvSpPr/>
          <p:nvPr/>
        </p:nvSpPr>
        <p:spPr>
          <a:xfrm>
            <a:off x="0" y="381000"/>
            <a:ext cx="2164080" cy="648000"/>
          </a:xfrm>
          <a:prstGeom prst="rect">
            <a:avLst/>
          </a:prstGeom>
          <a:gradFill>
            <a:gsLst>
              <a:gs pos="0">
                <a:srgbClr val="CE5574"/>
              </a:gs>
              <a:gs pos="10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r>
              <a:rPr lang="fr-FR" sz="2800"/>
              <a:t>Case 2</a:t>
            </a:r>
          </a:p>
        </p:txBody>
      </p:sp>
      <p:pic>
        <p:nvPicPr>
          <p:cNvPr id="14" name="Graphique 13">
            <a:hlinkClick r:id="rId5" action="ppaction://hlinksldjump"/>
            <a:extLst>
              <a:ext uri="{FF2B5EF4-FFF2-40B4-BE49-F238E27FC236}">
                <a16:creationId xmlns:a16="http://schemas.microsoft.com/office/drawing/2014/main" id="{CC0DD615-3442-DE34-CF7F-CFC025DAF8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963400" y="2919413"/>
            <a:ext cx="228600" cy="1019175"/>
          </a:xfrm>
          <a:prstGeom prst="rect">
            <a:avLst/>
          </a:prstGeom>
        </p:spPr>
      </p:pic>
      <p:grpSp>
        <p:nvGrpSpPr>
          <p:cNvPr id="18" name="Groupe 17">
            <a:extLst>
              <a:ext uri="{FF2B5EF4-FFF2-40B4-BE49-F238E27FC236}">
                <a16:creationId xmlns:a16="http://schemas.microsoft.com/office/drawing/2014/main" id="{A503DA09-789A-43CE-9E8D-919FD4A75921}"/>
              </a:ext>
            </a:extLst>
          </p:cNvPr>
          <p:cNvGrpSpPr/>
          <p:nvPr/>
        </p:nvGrpSpPr>
        <p:grpSpPr>
          <a:xfrm>
            <a:off x="6093454" y="6201000"/>
            <a:ext cx="2173724" cy="468000"/>
            <a:chOff x="6093454" y="6201000"/>
            <a:chExt cx="2173724" cy="468000"/>
          </a:xfrm>
        </p:grpSpPr>
        <p:sp>
          <p:nvSpPr>
            <p:cNvPr id="15" name="ZoneTexte 14">
              <a:hlinkClick r:id="rId7" action="ppaction://hlinksldjump"/>
              <a:extLst>
                <a:ext uri="{FF2B5EF4-FFF2-40B4-BE49-F238E27FC236}">
                  <a16:creationId xmlns:a16="http://schemas.microsoft.com/office/drawing/2014/main" id="{5BCB1121-0555-E922-B0BB-A86C20F250F6}"/>
                </a:ext>
              </a:extLst>
            </p:cNvPr>
            <p:cNvSpPr txBox="1"/>
            <p:nvPr/>
          </p:nvSpPr>
          <p:spPr>
            <a:xfrm>
              <a:off x="6095089" y="6201000"/>
              <a:ext cx="2171440" cy="468000"/>
            </a:xfrm>
            <a:prstGeom prst="rect">
              <a:avLst/>
            </a:prstGeom>
            <a:solidFill>
              <a:schemeClr val="accent2"/>
            </a:solidFill>
          </p:spPr>
          <p:txBody>
            <a:bodyPr wrap="square" l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Calibri" panose="020F0502020204030204"/>
                  <a:ea typeface="+mn-ea"/>
                  <a:cs typeface="+mn-cs"/>
                </a:rPr>
                <a:t>CASE 2</a:t>
              </a:r>
            </a:p>
          </p:txBody>
        </p:sp>
        <p:cxnSp>
          <p:nvCxnSpPr>
            <p:cNvPr id="16" name="Connecteur droit 15">
              <a:extLst>
                <a:ext uri="{FF2B5EF4-FFF2-40B4-BE49-F238E27FC236}">
                  <a16:creationId xmlns:a16="http://schemas.microsoft.com/office/drawing/2014/main" id="{602F59C2-CDB1-877C-A28D-71769DB379C2}"/>
                </a:ext>
              </a:extLst>
            </p:cNvPr>
            <p:cNvCxnSpPr>
              <a:cxnSpLocks/>
            </p:cNvCxnSpPr>
            <p:nvPr/>
          </p:nvCxnSpPr>
          <p:spPr>
            <a:xfrm>
              <a:off x="6093454"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64F3E08-AEBF-2177-EE3E-6F0276409084}"/>
                </a:ext>
              </a:extLst>
            </p:cNvPr>
            <p:cNvCxnSpPr>
              <a:cxnSpLocks/>
            </p:cNvCxnSpPr>
            <p:nvPr/>
          </p:nvCxnSpPr>
          <p:spPr>
            <a:xfrm>
              <a:off x="8267178" y="6201000"/>
              <a:ext cx="0" cy="468000"/>
            </a:xfrm>
            <a:prstGeom prst="line">
              <a:avLst/>
            </a:prstGeom>
            <a:solidFill>
              <a:schemeClr val="accent1"/>
            </a:solidFill>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BA5AC628-C166-F3C7-D15A-1F52B3892CE7}"/>
              </a:ext>
            </a:extLst>
          </p:cNvPr>
          <p:cNvSpPr txBox="1"/>
          <p:nvPr/>
        </p:nvSpPr>
        <p:spPr>
          <a:xfrm>
            <a:off x="1291975" y="5924001"/>
            <a:ext cx="6097712" cy="276999"/>
          </a:xfrm>
          <a:prstGeom prst="rect">
            <a:avLst/>
          </a:prstGeom>
          <a:noFill/>
        </p:spPr>
        <p:txBody>
          <a:bodyPr wrap="square">
            <a:spAutoFit/>
          </a:bodyPr>
          <a:lstStyle/>
          <a:p>
            <a:pPr marL="0" marR="0">
              <a:buNone/>
            </a:pPr>
            <a:r>
              <a:rPr lang="en-US" sz="1200" dirty="0">
                <a:solidFill>
                  <a:schemeClr val="bg1"/>
                </a:solidFill>
                <a:effectLst/>
              </a:rPr>
              <a:t>Individual results may vary. </a:t>
            </a:r>
          </a:p>
        </p:txBody>
      </p:sp>
    </p:spTree>
    <p:extLst>
      <p:ext uri="{BB962C8B-B14F-4D97-AF65-F5344CB8AC3E}">
        <p14:creationId xmlns:p14="http://schemas.microsoft.com/office/powerpoint/2010/main" val="23897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1_Thème Office">
  <a:themeElements>
    <a:clrScheme name="Elucirem e detailer">
      <a:dk1>
        <a:sysClr val="windowText" lastClr="000000"/>
      </a:dk1>
      <a:lt1>
        <a:sysClr val="window" lastClr="FFFFFF"/>
      </a:lt1>
      <a:dk2>
        <a:srgbClr val="000025"/>
      </a:dk2>
      <a:lt2>
        <a:srgbClr val="E7E6E6"/>
      </a:lt2>
      <a:accent1>
        <a:srgbClr val="943AF4"/>
      </a:accent1>
      <a:accent2>
        <a:srgbClr val="FF6C0E"/>
      </a:accent2>
      <a:accent3>
        <a:srgbClr val="002F55"/>
      </a:accent3>
      <a:accent4>
        <a:srgbClr val="6D50A1"/>
      </a:accent4>
      <a:accent5>
        <a:srgbClr val="203367"/>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5F56213491B1469E3C06B5A60AC2CF" ma:contentTypeVersion="19" ma:contentTypeDescription="Create a new document." ma:contentTypeScope="" ma:versionID="59162874ca4c4271fa9763bcc1d24631">
  <xsd:schema xmlns:xsd="http://www.w3.org/2001/XMLSchema" xmlns:xs="http://www.w3.org/2001/XMLSchema" xmlns:p="http://schemas.microsoft.com/office/2006/metadata/properties" xmlns:ns2="d8043dc9-c9f1-4d4f-920f-bfd763b5bcae" xmlns:ns3="e8201518-11a5-473b-a54a-bfe3f2faefd9" targetNamespace="http://schemas.microsoft.com/office/2006/metadata/properties" ma:root="true" ma:fieldsID="7cfd67b129e8067a8c19362f610cd4bc" ns2:_="" ns3:_="">
    <xsd:import namespace="d8043dc9-c9f1-4d4f-920f-bfd763b5bcae"/>
    <xsd:import namespace="e8201518-11a5-473b-a54a-bfe3f2faef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ok"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43dc9-c9f1-4d4f-920f-bfd763b5bc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ec5887-daab-4316-8b81-7ef05b7293c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ok" ma:index="22" nillable="true" ma:displayName="ok" ma:format="Dropdown" ma:internalName="ok">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201518-11a5-473b-a54a-bfe3f2faefd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2561a76-49b5-4178-92fb-11e378b2fd04}" ma:internalName="TaxCatchAll" ma:showField="CatchAllData" ma:web="e8201518-11a5-473b-a54a-bfe3f2faefd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043dc9-c9f1-4d4f-920f-bfd763b5bcae">
      <Terms xmlns="http://schemas.microsoft.com/office/infopath/2007/PartnerControls"/>
    </lcf76f155ced4ddcb4097134ff3c332f>
    <TaxCatchAll xmlns="e8201518-11a5-473b-a54a-bfe3f2faefd9" xsi:nil="true"/>
    <ok xmlns="d8043dc9-c9f1-4d4f-920f-bfd763b5bcae" xsi:nil="true"/>
  </documentManagement>
</p:properties>
</file>

<file path=customXml/itemProps1.xml><?xml version="1.0" encoding="utf-8"?>
<ds:datastoreItem xmlns:ds="http://schemas.openxmlformats.org/officeDocument/2006/customXml" ds:itemID="{1AF10968-8B07-4B52-A1FA-DD32AB7A4362}">
  <ds:schemaRefs>
    <ds:schemaRef ds:uri="http://schemas.microsoft.com/sharepoint/v3/contenttype/forms"/>
  </ds:schemaRefs>
</ds:datastoreItem>
</file>

<file path=customXml/itemProps2.xml><?xml version="1.0" encoding="utf-8"?>
<ds:datastoreItem xmlns:ds="http://schemas.openxmlformats.org/officeDocument/2006/customXml" ds:itemID="{32152F7B-65F8-4114-A358-B1D4FBDD1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043dc9-c9f1-4d4f-920f-bfd763b5bcae"/>
    <ds:schemaRef ds:uri="e8201518-11a5-473b-a54a-bfe3f2fae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85E022-DD70-40F7-B87B-CD58570FCD84}">
  <ds:schemaRef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d8043dc9-c9f1-4d4f-920f-bfd763b5bcae"/>
    <ds:schemaRef ds:uri="http://schemas.microsoft.com/office/infopath/2007/PartnerControls"/>
    <ds:schemaRef ds:uri="e8201518-11a5-473b-a54a-bfe3f2faefd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1382</TotalTime>
  <Words>2124</Words>
  <Application>Microsoft Macintosh PowerPoint</Application>
  <PresentationFormat>Widescreen</PresentationFormat>
  <Paragraphs>148</Paragraphs>
  <Slides>16</Slides>
  <Notes>0</Notes>
  <HiddenSlides>1</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Symbol</vt:lpstr>
      <vt:lpstr>1_Thème Office</vt:lpstr>
      <vt:lpstr>CLARITY ONLY THE REAL WORLD CAN REVEAL</vt:lpstr>
      <vt:lpstr>ELUCIREM™ (gadopiclenol) injection - Important Safety Information</vt:lpstr>
      <vt:lpstr>ELUCIREM™ (gadopiclenol) injection - Important Safety Information (continued)</vt:lpstr>
      <vt:lpstr>PowerPoint Presentation</vt:lpstr>
      <vt:lpstr>PowerPoint Presentation</vt:lpstr>
      <vt:lpstr>PowerPoint Presentation</vt:lpstr>
      <vt:lpstr>Sagittal post contrast images of the pituitary gland 3 months apart</vt:lpstr>
      <vt:lpstr>Dotarem® (gadoterate meglumine) injection vs. Elucirem™ (gadopiclenol) injection</vt:lpstr>
      <vt:lpstr>PowerPoint Presentation</vt:lpstr>
      <vt:lpstr>Axial Images of the Brain</vt:lpstr>
      <vt:lpstr>Axial Images of the Brain</vt:lpstr>
      <vt:lpstr>High relaxivity of Elucirem™</vt:lpstr>
      <vt:lpstr>PowerPoint Presentation</vt:lpstr>
      <vt:lpstr>PowerPoint Presentation</vt:lpstr>
      <vt:lpstr>DOTAREM® (gadoterate meglumine) injection - Important Safety Information</vt:lpstr>
      <vt:lpstr>DOTAREM® (gadoterate meglumine) injection - Important Safety Information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Maeder Andrea</dc:creator>
  <cp:lastModifiedBy>Microsoft Office User</cp:lastModifiedBy>
  <cp:revision>7</cp:revision>
  <dcterms:created xsi:type="dcterms:W3CDTF">2026-05-30T16:35:31Z</dcterms:created>
  <dcterms:modified xsi:type="dcterms:W3CDTF">2026-07-07T20:13:57Z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0x010100BF5F56213491B1469E3C06B5A60AC2CF</vt:lpwstr>
  </property>
  <property fmtid="{D5CDD505-2E9C-101B-9397-08002B2CF9AE}" pid="3" name="MediaServiceImageTags">
    <vt:lpwstr/>
  </property>
</Properties>
</file>